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</p:sldIdLst>
  <p:sldSz cy="5143500" cx="9144000"/>
  <p:notesSz cx="6858000" cy="9144000"/>
  <p:embeddedFontLst>
    <p:embeddedFont>
      <p:font typeface="Roboto Mono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RobotoMon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RobotoMono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RobotoMono-bold.fntdata"/><Relationship Id="rId14" Type="http://schemas.openxmlformats.org/officeDocument/2006/relationships/slide" Target="slides/slide9.xml"/><Relationship Id="rId58" Type="http://schemas.openxmlformats.org/officeDocument/2006/relationships/font" Target="fonts/RobotoMono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bf3a4ae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bf3a4ae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430063c87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430063c87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430063c87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430063c87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4430063c87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4430063c87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bf3a4ae3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bf3a4ae3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7d25c4429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7d25c4429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7d25c4429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7d25c4429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d25c4429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d25c4429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d25c4429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7d25c4429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430063c8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430063c8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430063c8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4430063c8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bf3a4ae3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bf3a4ae3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4430063c8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4430063c8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4430063c8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4430063c8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e2864049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7e2864049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e2864049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7e2864049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e28640495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7e28640495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e286404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7e286404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0ac8638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80ac8638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43b816c83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43b816c83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3b816c83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3b816c83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e2864049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e2864049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7bf3a4ae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7bf3a4ae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3b816c83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43b816c83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43b816c83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43b816c83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7da3661c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7da3661c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7e2864049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7e2864049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da3661ce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7da3661ce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43b816c83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43b816c83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43b816c83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43b816c83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da3661ce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7da3661ce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7da3661ce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7da3661ce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7e28640495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7e28640495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bf3a4ae3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bf3a4ae3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da3661ce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da3661ce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7da3661ce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7da3661ce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7da3661ce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7da3661ce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7da3661ce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7da3661ce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7da3661ce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7da3661ce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84228e3f7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84228e3f7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84228e3f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84228e3f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84228e3f7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84228e3f7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84228e3f79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84228e3f79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84228e3f7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84228e3f7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7bf3a4ae3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7bf3a4ae3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84228e3f7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84228e3f7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84228e3f7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84228e3f7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84228e3f7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84228e3f7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3b816c83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3b816c83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3b816c83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3b816c83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4430063c87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4430063c87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3b816c83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3b816c83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e.wikipedia.org/wiki/Hypertext_Transfer_Protoco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orf.at/" TargetMode="External"/><Relationship Id="rId4" Type="http://schemas.openxmlformats.org/officeDocument/2006/relationships/hyperlink" Target="http://www.orf.at:443" TargetMode="External"/><Relationship Id="rId5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eveloper.mozilla.org/de/" TargetMode="External"/><Relationship Id="rId4" Type="http://schemas.openxmlformats.org/officeDocument/2006/relationships/hyperlink" Target="https://caniuse.com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ss-tricks.com/" TargetMode="External"/><Relationship Id="rId4" Type="http://schemas.openxmlformats.org/officeDocument/2006/relationships/hyperlink" Target="https://flexboxfroggy.com/#de" TargetMode="External"/><Relationship Id="rId5" Type="http://schemas.openxmlformats.org/officeDocument/2006/relationships/hyperlink" Target="https://cssgridgarden.com/#de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w3.org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hatwg.org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w3.org/TR/2011/WD-html5-20110405/" TargetMode="External"/><Relationship Id="rId4" Type="http://schemas.openxmlformats.org/officeDocument/2006/relationships/hyperlink" Target="https://html.spec.whatwg.org/multipag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eveloper.mozilla.org/en-US/docs/Web/API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developer.mozilla.org/en-US/docs/Web/Security/Same-origin_policy" TargetMode="External"/><Relationship Id="rId4" Type="http://schemas.openxmlformats.org/officeDocument/2006/relationships/hyperlink" Target="https://developer.mozilla.org/en-US/docs/Web/HTTP/CSP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www.orf.at" TargetMode="External"/><Relationship Id="rId4" Type="http://schemas.openxmlformats.org/officeDocument/2006/relationships/hyperlink" Target="http://www.orf.at" TargetMode="External"/><Relationship Id="rId5" Type="http://schemas.openxmlformats.org/officeDocument/2006/relationships/hyperlink" Target="http://www.google.com" TargetMode="External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orf.at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validator.w3.org/" TargetMode="External"/><Relationship Id="rId4" Type="http://schemas.openxmlformats.org/officeDocument/2006/relationships/image" Target="../media/image2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ikipedi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Pre-Internet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695275"/>
            <a:ext cx="8520600" cy="43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/>
              <a:t>1969 - ARPANET war das erste erfolgreiche Networking-Projekt. Universitäten und Forschungszentren, Regierungen, Firmen.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500"/>
              <a:t>Ursprung:</a:t>
            </a:r>
            <a:r>
              <a:rPr lang="de" sz="1500"/>
              <a:t> ARPANET wurde finanziert und initiiert vom US-Verteidigungsministerium.</a:t>
            </a:r>
            <a:br>
              <a:rPr lang="de" sz="1500"/>
            </a:br>
            <a:br>
              <a:rPr lang="de" sz="1500"/>
            </a:br>
            <a:r>
              <a:rPr b="1" lang="de" sz="1500"/>
              <a:t>Erste Verbindung: </a:t>
            </a:r>
            <a:r>
              <a:rPr lang="de" sz="1500"/>
              <a:t>Die erste ARPANET-Verbindung wurde am 29. Oktober 1969 zwischen University of California, Los Angeles (UCLA) und dem Stanford Research Institute (SRI) hergestellt.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500"/>
              <a:t>Protokolle: </a:t>
            </a:r>
            <a:r>
              <a:rPr lang="de" sz="1500"/>
              <a:t>Die anfänglichen Protokolle, die von ARPANET verwendet wurden, waren das Network Control Program (NCP). Anfang der 1980er Jahre wechselte ARPANET zu TCP/IP, welches die Grundlage für das heutige Internet legte.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500"/>
              <a:t>Expansion:</a:t>
            </a:r>
            <a:r>
              <a:rPr lang="de" sz="1500"/>
              <a:t> Im Laufe der Jahre erweiterte sich das Netzwerk und schloss verschiedene Universitäten und Forschungsinstitute in den USA ein.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500"/>
              <a:t>Außerbetriebnahme</a:t>
            </a:r>
            <a:r>
              <a:rPr lang="de" sz="1500"/>
              <a:t>: ARPANET wurde 1990 offiziell außer Betrieb genommen.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Hypertext and HyperLinks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25" y="1703325"/>
            <a:ext cx="6373549" cy="29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HTTP - Hypertext Transfer Protocol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0" name="Google Shape;120;p23"/>
          <p:cNvSpPr txBox="1"/>
          <p:nvPr/>
        </p:nvSpPr>
        <p:spPr>
          <a:xfrm>
            <a:off x="605625" y="1404375"/>
            <a:ext cx="76098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Hypertext Transfer Protocol (HTTP) (..) </a:t>
            </a:r>
            <a:r>
              <a:rPr b="1" lang="de" sz="1600">
                <a:solidFill>
                  <a:srgbClr val="202122"/>
                </a:solidFill>
                <a:highlight>
                  <a:srgbClr val="FFFFFF"/>
                </a:highlight>
              </a:rPr>
              <a:t>Protokoll zur Übertragung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 (..) von Webseiten (Hypertext-Dokumente) aus dem World Wide Web (WWW) in einen Webbrowser zu laden.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00"/>
              <a:buChar char="-"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Source: </a:t>
            </a:r>
            <a:r>
              <a:rPr i="1" lang="de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https://de.wikipedia.org/wiki/Hypertext_Transfer_Protocol</a:t>
            </a:r>
            <a:endParaRPr i="1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HTTP - Hypertext Transfer Protocol</a:t>
            </a: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170125"/>
            <a:ext cx="784103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URL - Uniform Resource Locator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79725"/>
            <a:ext cx="8839200" cy="1157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URL - Uniform Resource Locator</a:t>
            </a:r>
            <a:endParaRPr/>
          </a:p>
        </p:txBody>
      </p:sp>
      <p:sp>
        <p:nvSpPr>
          <p:cNvPr id="138" name="Google Shape;138;p26"/>
          <p:cNvSpPr txBox="1"/>
          <p:nvPr/>
        </p:nvSpPr>
        <p:spPr>
          <a:xfrm>
            <a:off x="523075" y="1124925"/>
            <a:ext cx="8264400" cy="47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Eine URL ("Uniform Resource Locator") ist die Webadresse einer speziellen </a:t>
            </a:r>
            <a:r>
              <a:rPr b="1" lang="de">
                <a:solidFill>
                  <a:schemeClr val="dk1"/>
                </a:solidFill>
              </a:rPr>
              <a:t>Ressource</a:t>
            </a:r>
            <a:r>
              <a:rPr lang="de">
                <a:solidFill>
                  <a:schemeClr val="dk1"/>
                </a:solidFill>
              </a:rPr>
              <a:t> im Internet.</a:t>
            </a:r>
            <a:br>
              <a:rPr lang="de">
                <a:solidFill>
                  <a:schemeClr val="dk1"/>
                </a:solidFill>
              </a:rPr>
            </a:br>
            <a:r>
              <a:rPr b="1" lang="de">
                <a:solidFill>
                  <a:schemeClr val="dk1"/>
                </a:solidFill>
              </a:rPr>
              <a:t>Ressourcen</a:t>
            </a:r>
            <a:r>
              <a:rPr lang="de">
                <a:solidFill>
                  <a:schemeClr val="dk1"/>
                </a:solidFill>
              </a:rPr>
              <a:t> wie</a:t>
            </a:r>
            <a:r>
              <a:rPr lang="de">
                <a:solidFill>
                  <a:schemeClr val="dk1"/>
                </a:solidFill>
              </a:rPr>
              <a:t>: Webseiten, Mediadaten, Dokumente, etc.</a:t>
            </a:r>
            <a:br>
              <a:rPr lang="de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2000">
                <a:solidFill>
                  <a:srgbClr val="188038"/>
                </a:solidFill>
              </a:rPr>
              <a:t>https://www.orf.at/stories/123/?query=beispiel</a:t>
            </a:r>
            <a:endParaRPr b="1" sz="20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de">
                <a:solidFill>
                  <a:srgbClr val="188038"/>
                </a:solidFill>
              </a:rPr>
            </a:br>
            <a:r>
              <a:rPr b="1" lang="de">
                <a:solidFill>
                  <a:schemeClr val="dk1"/>
                </a:solidFill>
              </a:rPr>
              <a:t>Scheme / </a:t>
            </a:r>
            <a:r>
              <a:rPr b="1" lang="de">
                <a:solidFill>
                  <a:schemeClr val="dk1"/>
                </a:solidFill>
              </a:rPr>
              <a:t>Protocol</a:t>
            </a:r>
            <a:r>
              <a:rPr b="1" lang="de">
                <a:solidFill>
                  <a:schemeClr val="dk1"/>
                </a:solidFill>
              </a:rPr>
              <a:t> (</a:t>
            </a:r>
            <a:r>
              <a:rPr b="1" lang="de">
                <a:solidFill>
                  <a:srgbClr val="188038"/>
                </a:solidFill>
              </a:rPr>
              <a:t>https</a:t>
            </a:r>
            <a:r>
              <a:rPr b="1" lang="de">
                <a:solidFill>
                  <a:schemeClr val="dk1"/>
                </a:solidFill>
              </a:rPr>
              <a:t>)</a:t>
            </a:r>
            <a:br>
              <a:rPr b="1" lang="de">
                <a:solidFill>
                  <a:schemeClr val="dk1"/>
                </a:solidFill>
              </a:rPr>
            </a:br>
            <a:r>
              <a:rPr lang="de">
                <a:solidFill>
                  <a:schemeClr val="dk1"/>
                </a:solidFill>
              </a:rPr>
              <a:t>Das Protokoll für die Kommunikation (hier: sicheres HTTP).</a:t>
            </a:r>
            <a:br>
              <a:rPr lang="de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Host (</a:t>
            </a:r>
            <a:r>
              <a:rPr b="1" lang="de">
                <a:solidFill>
                  <a:srgbClr val="188038"/>
                </a:solidFill>
              </a:rPr>
              <a:t>www.orf.at</a:t>
            </a:r>
            <a:r>
              <a:rPr b="1" lang="de">
                <a:solidFill>
                  <a:schemeClr val="dk1"/>
                </a:solidFill>
              </a:rPr>
              <a:t>)</a:t>
            </a:r>
            <a:br>
              <a:rPr b="1" lang="de">
                <a:solidFill>
                  <a:schemeClr val="dk1"/>
                </a:solidFill>
              </a:rPr>
            </a:br>
            <a:r>
              <a:rPr lang="de">
                <a:solidFill>
                  <a:schemeClr val="dk1"/>
                </a:solidFill>
              </a:rPr>
              <a:t>Der Server, von dem die Ressource abgerufen wird (hier: die Website von ORF).</a:t>
            </a:r>
            <a:br>
              <a:rPr lang="de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Path (</a:t>
            </a:r>
            <a:r>
              <a:rPr b="1" lang="de">
                <a:solidFill>
                  <a:srgbClr val="188038"/>
                </a:solidFill>
              </a:rPr>
              <a:t>/stories/3206630/</a:t>
            </a:r>
            <a:r>
              <a:rPr b="1" lang="de">
                <a:solidFill>
                  <a:schemeClr val="dk1"/>
                </a:solidFill>
              </a:rPr>
              <a:t>)</a:t>
            </a:r>
            <a:br>
              <a:rPr b="1" lang="de">
                <a:solidFill>
                  <a:schemeClr val="dk1"/>
                </a:solidFill>
              </a:rPr>
            </a:br>
            <a:r>
              <a:rPr lang="de">
                <a:solidFill>
                  <a:schemeClr val="dk1"/>
                </a:solidFill>
              </a:rPr>
              <a:t>Der spezifische Ort der Ressource auf dem Server.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</a:rPr>
              <a:t>Query-String (</a:t>
            </a:r>
            <a:r>
              <a:rPr b="1" lang="d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?query=beispiel</a:t>
            </a:r>
            <a:r>
              <a:rPr b="1" lang="de">
                <a:solidFill>
                  <a:schemeClr val="dk1"/>
                </a:solidFill>
              </a:rPr>
              <a:t>)</a:t>
            </a:r>
            <a:br>
              <a:rPr b="1" lang="de">
                <a:solidFill>
                  <a:schemeClr val="dk1"/>
                </a:solidFill>
              </a:rPr>
            </a:br>
            <a:r>
              <a:rPr lang="de">
                <a:solidFill>
                  <a:schemeClr val="dk1"/>
                </a:solidFill>
              </a:rPr>
              <a:t>Enthält zusätzliche Parameter für die Anfrage, die dem Server übermittelt werden. In diesem Fall wird ein Suchbegriff ("beispiel") übergeben.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88038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Exkurs - Host vs Hostname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44" name="Google Shape;144;p27"/>
          <p:cNvSpPr txBox="1"/>
          <p:nvPr/>
        </p:nvSpPr>
        <p:spPr>
          <a:xfrm>
            <a:off x="377025" y="1002200"/>
            <a:ext cx="4335000" cy="45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202122"/>
                </a:solidFill>
                <a:highlight>
                  <a:srgbClr val="FFFFFF"/>
                </a:highlight>
              </a:rPr>
              <a:t>Host</a:t>
            </a:r>
            <a:endParaRPr b="1"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Im Kontext einer URL bezieht sich "Host" auf die Kombination aus der Domain und optional dem Subdomain (Hostname) und der Portnummer.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Der Host gibt an, mit welchem Server im Internet der Browser eine Verbindung herstellen soll, um eine Webseite abzurufen.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02122"/>
                </a:solidFill>
                <a:highlight>
                  <a:srgbClr val="FFFFFF"/>
                </a:highlight>
              </a:rPr>
              <a:t>Beispiel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: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b="1" lang="de">
                <a:solidFill>
                  <a:srgbClr val="188038"/>
                </a:solidFill>
              </a:rPr>
              <a:t>https://www.orf.at/stories/123</a:t>
            </a:r>
            <a:br>
              <a:rPr b="1" lang="de">
                <a:solidFill>
                  <a:srgbClr val="188038"/>
                </a:solidFill>
              </a:rPr>
            </a:br>
            <a:r>
              <a:rPr b="1" lang="de">
                <a:solidFill>
                  <a:srgbClr val="188038"/>
                </a:solidFill>
              </a:rPr>
              <a:t>https://api.orf.at/stories/123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02122"/>
                </a:solidFill>
                <a:highlight>
                  <a:srgbClr val="FFFFFF"/>
                </a:highlight>
              </a:rPr>
              <a:t>Host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: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b="1" lang="de">
                <a:solidFill>
                  <a:srgbClr val="188038"/>
                </a:solidFill>
              </a:rPr>
              <a:t>www.orf.at:443 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(Port ist optional)</a:t>
            </a:r>
            <a:br>
              <a:rPr b="1" lang="de">
                <a:solidFill>
                  <a:srgbClr val="188038"/>
                </a:solidFill>
              </a:rPr>
            </a:br>
            <a:r>
              <a:rPr b="1" lang="de">
                <a:solidFill>
                  <a:srgbClr val="188038"/>
                </a:solidFill>
              </a:rPr>
              <a:t>api.orf.at:443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145" name="Google Shape;145;p27"/>
          <p:cNvSpPr txBox="1"/>
          <p:nvPr/>
        </p:nvSpPr>
        <p:spPr>
          <a:xfrm>
            <a:off x="4773075" y="947175"/>
            <a:ext cx="43350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202122"/>
                </a:solidFill>
                <a:highlight>
                  <a:srgbClr val="FFFFFF"/>
                </a:highlight>
              </a:rPr>
              <a:t>Hostname</a:t>
            </a:r>
            <a:endParaRPr b="1"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Im Kontext einer URL ist der "Hostname" der Teil der URL, der den 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spezifischen 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Server identifiziert, mit dem der Browser eine Verbindung herstellen soll.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Er ist ein Teil des "Hosts", der auch die Domain beinhaltet.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02122"/>
                </a:solidFill>
                <a:highlight>
                  <a:srgbClr val="FFFFFF"/>
                </a:highlight>
              </a:rPr>
              <a:t>Beispiel</a:t>
            </a: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: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b="1" lang="de">
                <a:solidFill>
                  <a:srgbClr val="188038"/>
                </a:solidFill>
              </a:rPr>
              <a:t>https://www.orf.at/stories/123</a:t>
            </a:r>
            <a:br>
              <a:rPr b="1" lang="de">
                <a:solidFill>
                  <a:srgbClr val="188038"/>
                </a:solidFill>
              </a:rPr>
            </a:br>
            <a:r>
              <a:rPr b="1" lang="de">
                <a:solidFill>
                  <a:srgbClr val="188038"/>
                </a:solidFill>
              </a:rPr>
              <a:t>https://api.orf.at/stories/123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02122"/>
                </a:solidFill>
                <a:highlight>
                  <a:srgbClr val="FFFFFF"/>
                </a:highlight>
              </a:rPr>
              <a:t>Hostname: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b="1" lang="de">
                <a:solidFill>
                  <a:srgbClr val="188038"/>
                </a:solidFill>
              </a:rPr>
              <a:t>www</a:t>
            </a:r>
            <a:br>
              <a:rPr b="1" lang="de">
                <a:solidFill>
                  <a:srgbClr val="188038"/>
                </a:solidFill>
              </a:rPr>
            </a:br>
            <a:r>
              <a:rPr b="1" lang="de">
                <a:solidFill>
                  <a:srgbClr val="188038"/>
                </a:solidFill>
              </a:rPr>
              <a:t>api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Exkurs - Fully Qualified Domain Name (FQDN)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377025" y="1099575"/>
            <a:ext cx="43350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202122"/>
                </a:solidFill>
                <a:highlight>
                  <a:srgbClr val="FFFFFF"/>
                </a:highlight>
              </a:rPr>
              <a:t>FQDN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Der Fully Qualified Domain Name (FQDN) ist eine vollständige und spezifische Referenz zu einem einzelnen Host oder Server im Internet.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Er beinhaltet den Hostnamen, den Domainnamen und die Top-Level-Domain (TLD), die einen vollständigen Pfad durch die DNS-Hierarchie zu einem spezifischen Netzwerkhost bilden.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4960425" y="1577600"/>
            <a:ext cx="4202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>
                <a:solidFill>
                  <a:srgbClr val="202122"/>
                </a:solidFill>
                <a:highlight>
                  <a:schemeClr val="lt1"/>
                </a:highlight>
              </a:rPr>
              <a:t>Beispiel: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r>
              <a:rPr b="1" lang="de">
                <a:solidFill>
                  <a:srgbClr val="188038"/>
                </a:solidFill>
              </a:rPr>
              <a:t>https://www.orf.at/stories/123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r>
              <a:rPr b="1" lang="de">
                <a:solidFill>
                  <a:srgbClr val="202122"/>
                </a:solidFill>
                <a:highlight>
                  <a:schemeClr val="lt1"/>
                </a:highlight>
              </a:rPr>
              <a:t>Hostname</a:t>
            </a:r>
            <a:r>
              <a:rPr lang="de">
                <a:solidFill>
                  <a:srgbClr val="202122"/>
                </a:solidFill>
                <a:highlight>
                  <a:schemeClr val="lt1"/>
                </a:highlight>
              </a:rPr>
              <a:t>: </a:t>
            </a:r>
            <a:r>
              <a:rPr b="1" lang="de">
                <a:solidFill>
                  <a:srgbClr val="188038"/>
                </a:solidFill>
              </a:rPr>
              <a:t>www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r>
              <a:rPr b="1" lang="de">
                <a:solidFill>
                  <a:srgbClr val="202122"/>
                </a:solidFill>
                <a:highlight>
                  <a:schemeClr val="lt1"/>
                </a:highlight>
              </a:rPr>
              <a:t>Domain</a:t>
            </a:r>
            <a:r>
              <a:rPr lang="de">
                <a:solidFill>
                  <a:srgbClr val="202122"/>
                </a:solidFill>
                <a:highlight>
                  <a:schemeClr val="lt1"/>
                </a:highlight>
              </a:rPr>
              <a:t>: </a:t>
            </a:r>
            <a:r>
              <a:rPr b="1" lang="de">
                <a:solidFill>
                  <a:srgbClr val="188038"/>
                </a:solidFill>
              </a:rPr>
              <a:t>orf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r>
              <a:rPr b="1" lang="de">
                <a:solidFill>
                  <a:srgbClr val="202122"/>
                </a:solidFill>
                <a:highlight>
                  <a:schemeClr val="lt1"/>
                </a:highlight>
              </a:rPr>
              <a:t>TLD</a:t>
            </a:r>
            <a:r>
              <a:rPr lang="de">
                <a:solidFill>
                  <a:srgbClr val="202122"/>
                </a:solidFill>
                <a:highlight>
                  <a:schemeClr val="lt1"/>
                </a:highlight>
              </a:rPr>
              <a:t>: </a:t>
            </a:r>
            <a:r>
              <a:rPr b="1" lang="de">
                <a:solidFill>
                  <a:srgbClr val="188038"/>
                </a:solidFill>
              </a:rPr>
              <a:t>at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r>
              <a:rPr b="1" lang="de">
                <a:solidFill>
                  <a:srgbClr val="202122"/>
                </a:solidFill>
                <a:highlight>
                  <a:schemeClr val="lt1"/>
                </a:highlight>
              </a:rPr>
              <a:t>FQDN</a:t>
            </a:r>
            <a:r>
              <a:rPr lang="de">
                <a:solidFill>
                  <a:srgbClr val="202122"/>
                </a:solidFill>
                <a:highlight>
                  <a:schemeClr val="lt1"/>
                </a:highlight>
              </a:rPr>
              <a:t>: </a:t>
            </a:r>
            <a:r>
              <a:rPr b="1" lang="de">
                <a:solidFill>
                  <a:srgbClr val="188038"/>
                </a:solidFill>
              </a:rPr>
              <a:t>www.orf.at</a:t>
            </a: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br>
              <a:rPr lang="de">
                <a:solidFill>
                  <a:srgbClr val="202122"/>
                </a:solidFill>
                <a:highlight>
                  <a:schemeClr val="lt1"/>
                </a:highlight>
              </a:rPr>
            </a:b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de">
                <a:solidFill>
                  <a:srgbClr val="CC0000"/>
                </a:solidFill>
              </a:rPr>
              <a:t>Exkurs - Beispiel orf.at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58" name="Google Shape;158;p29"/>
          <p:cNvSpPr txBox="1"/>
          <p:nvPr/>
        </p:nvSpPr>
        <p:spPr>
          <a:xfrm>
            <a:off x="605625" y="1404375"/>
            <a:ext cx="2044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https://www.orf.at/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Scheme: https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Host: </a:t>
            </a:r>
            <a:r>
              <a:rPr lang="de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www.orf.at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Hostname: www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Domain: orf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TLD: at</a:t>
            </a:r>
            <a:b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</a:br>
            <a:r>
              <a:rPr lang="de">
                <a:solidFill>
                  <a:srgbClr val="202122"/>
                </a:solidFill>
                <a:highlight>
                  <a:srgbClr val="FFFFFF"/>
                </a:highlight>
              </a:rPr>
              <a:t>Path: /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pic>
        <p:nvPicPr>
          <p:cNvPr id="159" name="Google Shape;15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6775" y="1170125"/>
            <a:ext cx="6422426" cy="37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/>
          <p:nvPr/>
        </p:nvSpPr>
        <p:spPr>
          <a:xfrm>
            <a:off x="1510100" y="3626825"/>
            <a:ext cx="2702400" cy="13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HTML</a:t>
            </a:r>
            <a:r>
              <a:rPr lang="de" sz="2800"/>
              <a:t> for structure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CSS</a:t>
            </a:r>
            <a:r>
              <a:rPr lang="de" sz="2800"/>
              <a:t> for design and layout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Javascript</a:t>
            </a:r>
            <a:r>
              <a:rPr lang="de" sz="2800"/>
              <a:t> for interaction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8050" y="445025"/>
            <a:ext cx="35242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de" sz="3200"/>
              <a:t>HTML 5.2</a:t>
            </a:r>
            <a:br>
              <a:rPr b="1" lang="de" sz="3200"/>
            </a:br>
            <a:r>
              <a:rPr b="1" lang="de" sz="3200"/>
              <a:t>CSS 3</a:t>
            </a:r>
            <a:br>
              <a:rPr b="1" lang="de" sz="3200"/>
            </a:br>
            <a:r>
              <a:rPr b="1" lang="de" sz="3200"/>
              <a:t>Javascript ES2023</a:t>
            </a:r>
            <a:br>
              <a:rPr b="1" lang="de" sz="3200"/>
            </a:br>
            <a:endParaRPr sz="3200"/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8050" y="445025"/>
            <a:ext cx="352425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What is the latest 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800" y="1170125"/>
            <a:ext cx="6116287" cy="382097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ARPANET, September 1974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800"/>
          </a:p>
        </p:txBody>
      </p:sp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6350"/>
            <a:ext cx="8839200" cy="25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Browser Market Share 2023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Ionic Framework (Native Apps with JavaScript)</a:t>
            </a:r>
            <a:endParaRPr/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400" y="924100"/>
            <a:ext cx="6775204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Elektron Framework (Desktop Apps with JavaScript)</a:t>
            </a:r>
            <a:endParaRPr/>
          </a:p>
        </p:txBody>
      </p:sp>
      <p:pic>
        <p:nvPicPr>
          <p:cNvPr id="192" name="Google Shape;1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400" y="1017725"/>
            <a:ext cx="6775204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NodeJs (JavaScript on the Server)</a:t>
            </a:r>
            <a:endParaRPr/>
          </a:p>
        </p:txBody>
      </p:sp>
      <p:pic>
        <p:nvPicPr>
          <p:cNvPr id="198" name="Google Shape;1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400" y="1017725"/>
            <a:ext cx="6775204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408125"/>
            <a:ext cx="8643298" cy="444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Referenzen</a:t>
            </a:r>
            <a:endParaRPr/>
          </a:p>
        </p:txBody>
      </p:sp>
      <p:sp>
        <p:nvSpPr>
          <p:cNvPr id="209" name="Google Shape;209;p37"/>
          <p:cNvSpPr txBox="1"/>
          <p:nvPr>
            <p:ph idx="1" type="body"/>
          </p:nvPr>
        </p:nvSpPr>
        <p:spPr>
          <a:xfrm>
            <a:off x="311700" y="1152475"/>
            <a:ext cx="8520600" cy="12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MDN - </a:t>
            </a:r>
            <a:r>
              <a:rPr b="1" lang="de" sz="2800" u="sng">
                <a:solidFill>
                  <a:schemeClr val="hlink"/>
                </a:solidFill>
                <a:hlinkClick r:id="rId3"/>
              </a:rPr>
              <a:t>https://developer.mozilla.org/de/</a:t>
            </a:r>
            <a:br>
              <a:rPr b="1" lang="de" sz="2800"/>
            </a:br>
            <a:r>
              <a:rPr b="1" lang="de" sz="2800"/>
              <a:t>CAN I USE - </a:t>
            </a:r>
            <a:r>
              <a:rPr b="1" lang="de" sz="2800" u="sng">
                <a:solidFill>
                  <a:schemeClr val="hlink"/>
                </a:solidFill>
                <a:hlinkClick r:id="rId4"/>
              </a:rPr>
              <a:t>https://caniuse.com/</a:t>
            </a:r>
            <a:endParaRPr b="1" sz="28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de" sz="2800"/>
              <a:t>W3Schools</a:t>
            </a:r>
            <a:r>
              <a:rPr lang="de"/>
              <a:t> - </a:t>
            </a:r>
            <a:r>
              <a:rPr b="1" lang="de" sz="2800" u="sng">
                <a:solidFill>
                  <a:schemeClr val="hlink"/>
                </a:solidFill>
              </a:rPr>
              <a:t>https://www.w3schools.com/</a:t>
            </a:r>
            <a:endParaRPr/>
          </a:p>
        </p:txBody>
      </p:sp>
      <p:sp>
        <p:nvSpPr>
          <p:cNvPr id="210" name="Google Shape;210;p37"/>
          <p:cNvSpPr txBox="1"/>
          <p:nvPr>
            <p:ph type="title"/>
          </p:nvPr>
        </p:nvSpPr>
        <p:spPr>
          <a:xfrm>
            <a:off x="311700" y="2431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Editoren (installed)</a:t>
            </a:r>
            <a:endParaRPr/>
          </a:p>
        </p:txBody>
      </p:sp>
      <p:sp>
        <p:nvSpPr>
          <p:cNvPr id="211" name="Google Shape;211;p37"/>
          <p:cNvSpPr txBox="1"/>
          <p:nvPr>
            <p:ph idx="1" type="body"/>
          </p:nvPr>
        </p:nvSpPr>
        <p:spPr>
          <a:xfrm>
            <a:off x="311700" y="3004375"/>
            <a:ext cx="8520600" cy="12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IntelliJ, Visual Studio Code, Any Text Editor</a:t>
            </a:r>
            <a:endParaRPr b="1"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7"/>
          <p:cNvSpPr txBox="1"/>
          <p:nvPr>
            <p:ph type="title"/>
          </p:nvPr>
        </p:nvSpPr>
        <p:spPr>
          <a:xfrm>
            <a:off x="311700" y="3794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Editoren (online)</a:t>
            </a:r>
            <a:endParaRPr/>
          </a:p>
        </p:txBody>
      </p:sp>
      <p:sp>
        <p:nvSpPr>
          <p:cNvPr id="213" name="Google Shape;213;p37"/>
          <p:cNvSpPr txBox="1"/>
          <p:nvPr>
            <p:ph idx="1" type="body"/>
          </p:nvPr>
        </p:nvSpPr>
        <p:spPr>
          <a:xfrm>
            <a:off x="311700" y="4367000"/>
            <a:ext cx="8520600" cy="12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CodePen, JSFiddle, Stackblitz</a:t>
            </a:r>
            <a:endParaRPr b="1"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CSS References</a:t>
            </a:r>
            <a:endParaRPr/>
          </a:p>
        </p:txBody>
      </p:sp>
      <p:sp>
        <p:nvSpPr>
          <p:cNvPr id="219" name="Google Shape;219;p38"/>
          <p:cNvSpPr txBox="1"/>
          <p:nvPr>
            <p:ph idx="1" type="body"/>
          </p:nvPr>
        </p:nvSpPr>
        <p:spPr>
          <a:xfrm>
            <a:off x="311700" y="1152475"/>
            <a:ext cx="8520600" cy="10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CSS Tricks - </a:t>
            </a:r>
            <a:r>
              <a:rPr b="1" lang="de" sz="2800" u="sng">
                <a:solidFill>
                  <a:schemeClr val="hlink"/>
                </a:solidFill>
                <a:hlinkClick r:id="rId3"/>
              </a:rPr>
              <a:t>https://css-tricks.com/</a:t>
            </a:r>
            <a:endParaRPr b="1" sz="2800"/>
          </a:p>
        </p:txBody>
      </p:sp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2273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CSS Learning Games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311700" y="2981275"/>
            <a:ext cx="8520600" cy="18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CSS Flexbox - </a:t>
            </a:r>
            <a:r>
              <a:rPr b="1" lang="de" sz="2800" u="sng">
                <a:solidFill>
                  <a:schemeClr val="hlink"/>
                </a:solidFill>
                <a:hlinkClick r:id="rId4"/>
              </a:rPr>
              <a:t>https://flexboxfroggy.com/#de</a:t>
            </a:r>
            <a:endParaRPr b="1"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/>
              <a:t>CSS Grid - </a:t>
            </a:r>
            <a:r>
              <a:rPr b="1" lang="de" sz="2800" u="sng">
                <a:solidFill>
                  <a:schemeClr val="hlink"/>
                </a:solidFill>
                <a:hlinkClick r:id="rId5"/>
              </a:rPr>
              <a:t>https://cssgridgarden.com/#de</a:t>
            </a:r>
            <a:endParaRPr b="1"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W3C</a:t>
            </a:r>
            <a:br>
              <a:rPr lang="de">
                <a:solidFill>
                  <a:schemeClr val="dk2"/>
                </a:solidFill>
              </a:rPr>
            </a:br>
            <a:r>
              <a:rPr lang="de">
                <a:solidFill>
                  <a:schemeClr val="dk2"/>
                </a:solidFill>
              </a:rPr>
              <a:t>World Wide Web Consortium</a:t>
            </a:r>
            <a:endParaRPr/>
          </a:p>
        </p:txBody>
      </p:sp>
      <p:sp>
        <p:nvSpPr>
          <p:cNvPr id="227" name="Google Shape;227;p39"/>
          <p:cNvSpPr txBox="1"/>
          <p:nvPr/>
        </p:nvSpPr>
        <p:spPr>
          <a:xfrm>
            <a:off x="488200" y="1111675"/>
            <a:ext cx="79332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https://www.w3.org/</a:t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de" sz="1500">
                <a:solidFill>
                  <a:schemeClr val="dk2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Gründung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1994 von Tim Berners-Lee, dem Erfinder des World Wide Webs.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Organisation</a:t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Eine internationale Gemeinschaft, in der Mitgliedsorganisationen, ein </a:t>
            </a:r>
            <a:r>
              <a:rPr lang="de" sz="1500">
                <a:solidFill>
                  <a:schemeClr val="dk2"/>
                </a:solidFill>
              </a:rPr>
              <a:t>Vollzeit Stab</a:t>
            </a:r>
            <a:r>
              <a:rPr lang="de" sz="1500">
                <a:solidFill>
                  <a:schemeClr val="dk2"/>
                </a:solidFill>
              </a:rPr>
              <a:t> und die Öffentlichkeit gemeinsam daran arbeiten, Webstandards zu entwickeln.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Standards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Entwickelt eine Vielzahl von Standards für das World Wide Web, einschließlich HTML, CSS, XML, und viele andere.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Dokumentation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Die Spezifikationen durchlaufen verschiedene Stadien, bevor sie als Empfehlungen veröffentlicht werden.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WHATWG</a:t>
            </a:r>
            <a:br>
              <a:rPr lang="de">
                <a:solidFill>
                  <a:schemeClr val="dk2"/>
                </a:solidFill>
              </a:rPr>
            </a:br>
            <a:r>
              <a:rPr lang="de">
                <a:solidFill>
                  <a:schemeClr val="dk2"/>
                </a:solidFill>
              </a:rPr>
              <a:t>Web Hypertext Application Technology Working Group</a:t>
            </a:r>
            <a:endParaRPr/>
          </a:p>
        </p:txBody>
      </p:sp>
      <p:sp>
        <p:nvSpPr>
          <p:cNvPr id="233" name="Google Shape;233;p40"/>
          <p:cNvSpPr txBox="1"/>
          <p:nvPr/>
        </p:nvSpPr>
        <p:spPr>
          <a:xfrm>
            <a:off x="488200" y="1035475"/>
            <a:ext cx="79332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https://whatwg.org/</a:t>
            </a:r>
            <a:br>
              <a:rPr b="1" lang="de" sz="1500">
                <a:solidFill>
                  <a:schemeClr val="dk2"/>
                </a:solidFill>
              </a:rPr>
            </a:br>
            <a:br>
              <a:rPr b="1" lang="de" sz="1500">
                <a:solidFill>
                  <a:schemeClr val="dk2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Gründung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2004 von den Mitarbeitern von Apple, Mozilla, und Opera, als Reaktion auf die Wahrnehmung, dass die W3C die Entwicklung von </a:t>
            </a:r>
            <a:r>
              <a:rPr lang="de" sz="1500">
                <a:solidFill>
                  <a:schemeClr val="dk2"/>
                </a:solidFill>
              </a:rPr>
              <a:t>Web Technologien</a:t>
            </a:r>
            <a:r>
              <a:rPr lang="de" sz="1500">
                <a:solidFill>
                  <a:schemeClr val="dk2"/>
                </a:solidFill>
              </a:rPr>
              <a:t>, die für die Entwicklung von Webanwendungen erforderlich sind, nicht ausreichend unterstützte.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Organisation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Eine lose organisierte, offene Gemeinschaft von Einzelpersonen und Organisationen, die sich auf die Verbesserung der </a:t>
            </a:r>
            <a:r>
              <a:rPr lang="de" sz="1500">
                <a:solidFill>
                  <a:schemeClr val="dk2"/>
                </a:solidFill>
              </a:rPr>
              <a:t>Web Technologien</a:t>
            </a:r>
            <a:r>
              <a:rPr lang="de" sz="1500">
                <a:solidFill>
                  <a:schemeClr val="dk2"/>
                </a:solidFill>
              </a:rPr>
              <a:t> konzentrieren.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Standards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Fokussiert sich vor allem auf die Entwicklung von HTML und verwandten Webtechnologien.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Dokumentation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Die Spezifikationen werden als "lebende Standards" betrachtet, die kontinuierlich aktualisiert werden, anstatt in festgelegten Versionen veröffentlicht zu werden.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Spezifikation</a:t>
            </a:r>
            <a:endParaRPr/>
          </a:p>
        </p:txBody>
      </p:sp>
      <p:sp>
        <p:nvSpPr>
          <p:cNvPr id="239" name="Google Shape;239;p41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1"/>
          <p:cNvSpPr txBox="1"/>
          <p:nvPr/>
        </p:nvSpPr>
        <p:spPr>
          <a:xfrm>
            <a:off x="488200" y="830450"/>
            <a:ext cx="79332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Die </a:t>
            </a:r>
            <a:r>
              <a:rPr b="1" lang="de" sz="1500">
                <a:solidFill>
                  <a:schemeClr val="dk2"/>
                </a:solidFill>
              </a:rPr>
              <a:t>HTML5-Spezifikation</a:t>
            </a:r>
            <a:r>
              <a:rPr lang="de" sz="1500">
                <a:solidFill>
                  <a:schemeClr val="dk2"/>
                </a:solidFill>
              </a:rPr>
              <a:t> der WHATWG ist ein "Living Standard".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Dies bedeutet, dass sie ständig aktualisiert wird, um aktuelle Technologien und Best Practices widerzuspiegeln. Dies fördert eine moderne und effiziente Webentwicklung.</a:t>
            </a:r>
            <a:br>
              <a:rPr lang="de" sz="1500">
                <a:solidFill>
                  <a:schemeClr val="dk2"/>
                </a:solidFill>
              </a:rPr>
            </a:b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Hier einige wichtige Punkte der </a:t>
            </a:r>
            <a:r>
              <a:rPr b="1" lang="de" sz="1500">
                <a:solidFill>
                  <a:schemeClr val="dk2"/>
                </a:solidFill>
              </a:rPr>
              <a:t>HTML5-Spezifikation</a:t>
            </a:r>
            <a:r>
              <a:rPr lang="de" sz="1500">
                <a:solidFill>
                  <a:schemeClr val="dk2"/>
                </a:solidFill>
              </a:rPr>
              <a:t>: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de" sz="1600">
                <a:solidFill>
                  <a:schemeClr val="dk2"/>
                </a:solidFill>
              </a:rPr>
              <a:t>HTML-Tags</a:t>
            </a:r>
            <a:endParaRPr sz="16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de" sz="1600">
                <a:solidFill>
                  <a:schemeClr val="dk2"/>
                </a:solidFill>
              </a:rPr>
              <a:t>DOM (Document Object Model)</a:t>
            </a:r>
            <a:endParaRPr sz="16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de" sz="1600">
                <a:solidFill>
                  <a:schemeClr val="dk2"/>
                </a:solidFill>
              </a:rPr>
              <a:t>APIs (Schnittstellen)</a:t>
            </a:r>
            <a:endParaRPr sz="16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de" sz="1600">
                <a:solidFill>
                  <a:schemeClr val="dk2"/>
                </a:solidFill>
              </a:rPr>
              <a:t>Security Policies</a:t>
            </a:r>
            <a:br>
              <a:rPr lang="de" sz="1600">
                <a:solidFill>
                  <a:schemeClr val="dk2"/>
                </a:solidFill>
              </a:rPr>
            </a:b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u="sng">
                <a:solidFill>
                  <a:schemeClr val="hlink"/>
                </a:solidFill>
                <a:hlinkClick r:id="rId3"/>
              </a:rPr>
              <a:t>https://www.w3.org/TR/2011/WD-html5-20110405/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u="sng">
                <a:solidFill>
                  <a:schemeClr val="hlink"/>
                </a:solidFill>
                <a:hlinkClick r:id="rId4"/>
              </a:rPr>
              <a:t>https://html.spec.whatwg.org/multipage/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00" y="1118550"/>
            <a:ext cx="4622275" cy="346669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Sir Tim Berners Lee, CERN 1990</a:t>
            </a: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5596825" y="1324775"/>
            <a:ext cx="3413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Ende der </a:t>
            </a:r>
            <a:r>
              <a:rPr b="1" lang="de">
                <a:solidFill>
                  <a:schemeClr val="dk2"/>
                </a:solidFill>
              </a:rPr>
              <a:t>1980er</a:t>
            </a:r>
            <a:r>
              <a:rPr lang="de">
                <a:solidFill>
                  <a:schemeClr val="dk2"/>
                </a:solidFill>
              </a:rPr>
              <a:t> Jahre erkannte Tim Berners-Lee bei </a:t>
            </a:r>
            <a:r>
              <a:rPr b="1" lang="de">
                <a:solidFill>
                  <a:schemeClr val="dk2"/>
                </a:solidFill>
              </a:rPr>
              <a:t>CERN</a:t>
            </a:r>
            <a:r>
              <a:rPr lang="de">
                <a:solidFill>
                  <a:schemeClr val="dk2"/>
                </a:solidFill>
              </a:rPr>
              <a:t> die Notwendigkeit, Forschungsdaten </a:t>
            </a:r>
            <a:r>
              <a:rPr lang="de">
                <a:solidFill>
                  <a:schemeClr val="dk2"/>
                </a:solidFill>
              </a:rPr>
              <a:t>effizient </a:t>
            </a:r>
            <a:r>
              <a:rPr lang="de">
                <a:solidFill>
                  <a:schemeClr val="dk2"/>
                </a:solidFill>
              </a:rPr>
              <a:t>zu teilen.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Er schlug das Konzept eines dezentralen Informationssystems mit </a:t>
            </a:r>
            <a:r>
              <a:rPr b="1" lang="de">
                <a:solidFill>
                  <a:schemeClr val="dk2"/>
                </a:solidFill>
              </a:rPr>
              <a:t>Hypertext</a:t>
            </a:r>
            <a:r>
              <a:rPr lang="de">
                <a:solidFill>
                  <a:schemeClr val="dk2"/>
                </a:solidFill>
              </a:rPr>
              <a:t> vor, welches später als</a:t>
            </a:r>
            <a:r>
              <a:rPr lang="de">
                <a:solidFill>
                  <a:schemeClr val="dk2"/>
                </a:solidFill>
              </a:rPr>
              <a:t> </a:t>
            </a:r>
            <a:r>
              <a:rPr b="1" lang="de">
                <a:solidFill>
                  <a:schemeClr val="dk2"/>
                </a:solidFill>
              </a:rPr>
              <a:t>World Wide Web </a:t>
            </a:r>
            <a:r>
              <a:rPr lang="de">
                <a:solidFill>
                  <a:schemeClr val="dk2"/>
                </a:solidFill>
              </a:rPr>
              <a:t>bekannt wurde.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</a:t>
            </a:r>
            <a:r>
              <a:rPr lang="de">
                <a:solidFill>
                  <a:schemeClr val="dk2"/>
                </a:solidFill>
              </a:rPr>
              <a:t> Tags</a:t>
            </a:r>
            <a:endParaRPr/>
          </a:p>
        </p:txBody>
      </p:sp>
      <p:sp>
        <p:nvSpPr>
          <p:cNvPr id="246" name="Google Shape;246;p42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2"/>
          <p:cNvSpPr txBox="1"/>
          <p:nvPr/>
        </p:nvSpPr>
        <p:spPr>
          <a:xfrm>
            <a:off x="488200" y="830450"/>
            <a:ext cx="7933200" cy="4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HTML-Tags</a:t>
            </a:r>
            <a:r>
              <a:rPr lang="de" sz="1500">
                <a:solidFill>
                  <a:schemeClr val="dk2"/>
                </a:solidFill>
              </a:rPr>
              <a:t> repräsentieren die Bausteine von HTML-Dokumenten. Sie sagen dem Browser, wie er den Inhalt anzeigen soll.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Dokument-Metadaten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&lt;html&gt;&lt;head&gt;&lt;body&gt;, &lt;title&gt;, &lt;link&gt;, &lt;meta&gt;, &lt;style&gt;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Struktur und Sektionierung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&lt;header&gt;, &lt;footer</a:t>
            </a:r>
            <a:r>
              <a:rPr lang="de" sz="1600">
                <a:solidFill>
                  <a:srgbClr val="38761D"/>
                </a:solidFill>
              </a:rPr>
              <a:t>&gt;, &lt;main&gt;, </a:t>
            </a:r>
            <a:r>
              <a:rPr lang="de" sz="1600">
                <a:solidFill>
                  <a:srgbClr val="38761D"/>
                </a:solidFill>
              </a:rPr>
              <a:t>&lt;nav&gt;, &lt;section&gt;, &lt;article&gt;, &lt;aside&gt;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Gruppierungs-Elemente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&lt;div&gt;, &lt;p&gt;, </a:t>
            </a:r>
            <a:r>
              <a:rPr lang="de" sz="1600">
                <a:solidFill>
                  <a:srgbClr val="38761D"/>
                </a:solidFill>
              </a:rPr>
              <a:t>&lt;hr&gt;, </a:t>
            </a:r>
            <a:r>
              <a:rPr lang="de" sz="1600">
                <a:solidFill>
                  <a:srgbClr val="38761D"/>
                </a:solidFill>
              </a:rPr>
              <a:t>&lt;pre&gt;, &lt;blockquote&gt;, &lt;ol&gt;, &lt;ul&gt;, &lt;li&gt;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Text-Semantik-Elemente</a:t>
            </a:r>
            <a:br>
              <a:rPr lang="de" sz="1100">
                <a:solidFill>
                  <a:schemeClr val="dk1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&lt;a&gt;, &lt;em&gt;, &lt;strong&gt;, &lt;small&gt;, &lt;cite&gt;, &lt;abbr&gt;, &lt;time&gt;, &lt;code&gt;, &lt;address&gt;</a:t>
            </a:r>
            <a:endParaRPr sz="12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br>
              <a:rPr lang="de" sz="1500">
                <a:solidFill>
                  <a:schemeClr val="dk2"/>
                </a:solidFill>
              </a:rPr>
            </a:b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Tags</a:t>
            </a:r>
            <a:endParaRPr/>
          </a:p>
        </p:txBody>
      </p:sp>
      <p:sp>
        <p:nvSpPr>
          <p:cNvPr id="253" name="Google Shape;253;p43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3"/>
          <p:cNvSpPr txBox="1"/>
          <p:nvPr/>
        </p:nvSpPr>
        <p:spPr>
          <a:xfrm>
            <a:off x="488200" y="830450"/>
            <a:ext cx="7933200" cy="43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Formulare und Formelemente</a:t>
            </a:r>
            <a:br>
              <a:rPr b="1" lang="de" sz="1500">
                <a:solidFill>
                  <a:schemeClr val="dk2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&lt;form&gt;, &lt;input&gt;, &lt;textarea&gt;, &lt;button&gt;, &lt;select&gt;, &lt;option&gt;, &lt;label&gt;, &lt;fieldset&gt;, &lt;legend&gt;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Eingebettete Inhalte-Elemente</a:t>
            </a:r>
            <a:br>
              <a:rPr lang="de" sz="1100">
                <a:solidFill>
                  <a:schemeClr val="dk1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&lt;img&gt;, </a:t>
            </a:r>
            <a:r>
              <a:rPr lang="de" sz="1600">
                <a:solidFill>
                  <a:srgbClr val="38761D"/>
                </a:solidFill>
              </a:rPr>
              <a:t>&lt;video&gt;, &lt;audio&gt;,</a:t>
            </a:r>
            <a:r>
              <a:rPr lang="de" sz="1600">
                <a:solidFill>
                  <a:srgbClr val="38761D"/>
                </a:solidFill>
              </a:rPr>
              <a:t>&lt;iframe&gt;, &lt;embed&gt;, &lt;object&gt;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Tabellen-Elemente</a:t>
            </a:r>
            <a:br>
              <a:rPr lang="de" sz="1100">
                <a:solidFill>
                  <a:schemeClr val="dk1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&lt;table&gt;, &lt;thead&gt;, &lt;tbody&gt;, &lt;tr&gt;, &lt;td&gt;, &lt;th&gt;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Scripting-Elemente</a:t>
            </a:r>
            <a:br>
              <a:rPr lang="de" sz="1100">
                <a:solidFill>
                  <a:schemeClr val="dk1"/>
                </a:solidFill>
              </a:rPr>
            </a:br>
            <a:r>
              <a:rPr lang="de" sz="1600">
                <a:solidFill>
                  <a:srgbClr val="38761D"/>
                </a:solidFill>
              </a:rPr>
              <a:t>&lt;script&gt;, &lt;noscript&gt;, &lt;canvas&gt;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br>
              <a:rPr lang="de" sz="1500">
                <a:solidFill>
                  <a:schemeClr val="dk2"/>
                </a:solidFill>
              </a:rPr>
            </a:b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 5 “Hello World”</a:t>
            </a:r>
            <a:endParaRPr/>
          </a:p>
        </p:txBody>
      </p:sp>
      <p:sp>
        <p:nvSpPr>
          <p:cNvPr id="260" name="Google Shape;260;p44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4"/>
          <p:cNvSpPr txBox="1"/>
          <p:nvPr/>
        </p:nvSpPr>
        <p:spPr>
          <a:xfrm>
            <a:off x="311700" y="897450"/>
            <a:ext cx="83913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&gt;Hello World&lt;/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&gt;Hello World&lt;/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&gt;Click me&lt;/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2" name="Google Shape;262;p44"/>
          <p:cNvSpPr txBox="1"/>
          <p:nvPr/>
        </p:nvSpPr>
        <p:spPr>
          <a:xfrm>
            <a:off x="6350425" y="2801625"/>
            <a:ext cx="2633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74E13"/>
                </a:solidFill>
              </a:rPr>
              <a:t>&lt;body&gt;</a:t>
            </a:r>
            <a:endParaRPr b="1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    </a:t>
            </a:r>
            <a:r>
              <a:rPr i="1" lang="de"/>
              <a:t>Hier steht der sichtbare Teil</a:t>
            </a:r>
            <a:br>
              <a:rPr i="1" lang="de"/>
            </a:br>
            <a:r>
              <a:rPr i="1" lang="de"/>
              <a:t>    der Webseite.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274E13"/>
                </a:solidFill>
              </a:rPr>
              <a:t>&lt;/body&gt;</a:t>
            </a:r>
            <a:endParaRPr b="1">
              <a:solidFill>
                <a:srgbClr val="274E13"/>
              </a:solidFill>
            </a:endParaRPr>
          </a:p>
        </p:txBody>
      </p:sp>
      <p:sp>
        <p:nvSpPr>
          <p:cNvPr id="263" name="Google Shape;263;p44"/>
          <p:cNvSpPr txBox="1"/>
          <p:nvPr/>
        </p:nvSpPr>
        <p:spPr>
          <a:xfrm>
            <a:off x="6322675" y="1586625"/>
            <a:ext cx="2661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&lt;head&gt;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    </a:t>
            </a:r>
            <a:r>
              <a:rPr i="1" lang="de"/>
              <a:t>Hier stehen Informationen</a:t>
            </a:r>
            <a:br>
              <a:rPr i="1" lang="de"/>
            </a:br>
            <a:r>
              <a:rPr i="1" lang="de"/>
              <a:t>    über die Webseite.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&lt;/head&gt;</a:t>
            </a:r>
            <a:endParaRPr b="1"/>
          </a:p>
        </p:txBody>
      </p:sp>
      <p:cxnSp>
        <p:nvCxnSpPr>
          <p:cNvPr id="264" name="Google Shape;264;p44"/>
          <p:cNvCxnSpPr/>
          <p:nvPr/>
        </p:nvCxnSpPr>
        <p:spPr>
          <a:xfrm flipH="1">
            <a:off x="4943025" y="2192375"/>
            <a:ext cx="1067700" cy="45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44"/>
          <p:cNvCxnSpPr/>
          <p:nvPr/>
        </p:nvCxnSpPr>
        <p:spPr>
          <a:xfrm flipH="1">
            <a:off x="4984375" y="3382200"/>
            <a:ext cx="1067700" cy="4500"/>
          </a:xfrm>
          <a:prstGeom prst="straightConnector1">
            <a:avLst/>
          </a:prstGeom>
          <a:noFill/>
          <a:ln cap="flat" cmpd="sng" w="3810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44"/>
          <p:cNvSpPr txBox="1"/>
          <p:nvPr/>
        </p:nvSpPr>
        <p:spPr>
          <a:xfrm>
            <a:off x="5378875" y="2179450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4"/>
          <p:cNvSpPr txBox="1"/>
          <p:nvPr/>
        </p:nvSpPr>
        <p:spPr>
          <a:xfrm>
            <a:off x="6322675" y="900825"/>
            <a:ext cx="266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/>
              <a:t>D</a:t>
            </a:r>
            <a:r>
              <a:rPr i="1" lang="de"/>
              <a:t>efiniert den </a:t>
            </a:r>
            <a:r>
              <a:rPr i="1" lang="de"/>
              <a:t>Dokumenttyp</a:t>
            </a:r>
            <a:br>
              <a:rPr i="1" lang="de"/>
            </a:br>
            <a:r>
              <a:rPr i="1" lang="de"/>
              <a:t>(in diesem Fall HTML5).</a:t>
            </a:r>
            <a:endParaRPr i="1"/>
          </a:p>
        </p:txBody>
      </p:sp>
      <p:cxnSp>
        <p:nvCxnSpPr>
          <p:cNvPr id="268" name="Google Shape;268;p44"/>
          <p:cNvCxnSpPr/>
          <p:nvPr/>
        </p:nvCxnSpPr>
        <p:spPr>
          <a:xfrm flipH="1">
            <a:off x="4943025" y="1125575"/>
            <a:ext cx="1067700" cy="4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5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 erzeugt Boxes (“Kastln”)</a:t>
            </a:r>
            <a:endParaRPr/>
          </a:p>
        </p:txBody>
      </p:sp>
      <p:pic>
        <p:nvPicPr>
          <p:cNvPr id="275" name="Google Shape;2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971" y="761450"/>
            <a:ext cx="7770066" cy="4382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45"/>
          <p:cNvCxnSpPr/>
          <p:nvPr/>
        </p:nvCxnSpPr>
        <p:spPr>
          <a:xfrm flipH="1" rot="10800000">
            <a:off x="1887225" y="1691325"/>
            <a:ext cx="379500" cy="9195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7" name="Google Shape;277;p45"/>
          <p:cNvSpPr txBox="1"/>
          <p:nvPr/>
        </p:nvSpPr>
        <p:spPr>
          <a:xfrm>
            <a:off x="2566600" y="3859650"/>
            <a:ext cx="246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Gibt allen HTML-Elementen</a:t>
            </a:r>
            <a:br>
              <a:rPr lang="de"/>
            </a:br>
            <a:r>
              <a:rPr lang="de"/>
              <a:t>eine sichtbare Umrandung.</a:t>
            </a:r>
            <a:endParaRPr/>
          </a:p>
        </p:txBody>
      </p:sp>
      <p:cxnSp>
        <p:nvCxnSpPr>
          <p:cNvPr id="278" name="Google Shape;278;p45"/>
          <p:cNvCxnSpPr/>
          <p:nvPr/>
        </p:nvCxnSpPr>
        <p:spPr>
          <a:xfrm>
            <a:off x="3727000" y="4634325"/>
            <a:ext cx="1080900" cy="8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DOM</a:t>
            </a:r>
            <a:endParaRPr/>
          </a:p>
        </p:txBody>
      </p:sp>
      <p:sp>
        <p:nvSpPr>
          <p:cNvPr id="284" name="Google Shape;284;p46"/>
          <p:cNvSpPr txBox="1"/>
          <p:nvPr/>
        </p:nvSpPr>
        <p:spPr>
          <a:xfrm>
            <a:off x="488200" y="806875"/>
            <a:ext cx="7933200" cy="11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DOM (Document Object Model)</a:t>
            </a:r>
            <a:r>
              <a:rPr lang="de" sz="1500">
                <a:solidFill>
                  <a:schemeClr val="dk2"/>
                </a:solidFill>
              </a:rPr>
              <a:t> ist eine Schnittstelle, die Webseiten </a:t>
            </a:r>
            <a:r>
              <a:rPr b="1" lang="de" sz="1500">
                <a:solidFill>
                  <a:schemeClr val="dk2"/>
                </a:solidFill>
              </a:rPr>
              <a:t>als Baumstruktur</a:t>
            </a:r>
            <a:r>
              <a:rPr lang="de" sz="1500">
                <a:solidFill>
                  <a:schemeClr val="dk2"/>
                </a:solidFill>
              </a:rPr>
              <a:t> aus Objekten repräsentiert</a:t>
            </a:r>
            <a:r>
              <a:rPr lang="de" sz="1500">
                <a:solidFill>
                  <a:schemeClr val="dk2"/>
                </a:solidFill>
              </a:rPr>
              <a:t>, wobei jedes Objekt einen Teil der Webseite darstellt.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Über </a:t>
            </a:r>
            <a:r>
              <a:rPr b="1" lang="de" sz="1500">
                <a:solidFill>
                  <a:schemeClr val="dk2"/>
                </a:solidFill>
              </a:rPr>
              <a:t>JavaScript</a:t>
            </a:r>
            <a:r>
              <a:rPr lang="de" sz="1500">
                <a:solidFill>
                  <a:schemeClr val="dk2"/>
                </a:solidFill>
              </a:rPr>
              <a:t> können diese Objekte manipuliert werden.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85" name="Google Shape;2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726" y="2039400"/>
            <a:ext cx="5076549" cy="289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7"/>
          <p:cNvSpPr txBox="1"/>
          <p:nvPr/>
        </p:nvSpPr>
        <p:spPr>
          <a:xfrm>
            <a:off x="481750" y="14700"/>
            <a:ext cx="73839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b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&gt;Hello World&lt;/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&gt;Hello World&lt;/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&gt;Click me&lt;/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de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Document Object Model (DOM) API</a:t>
            </a:r>
            <a:endParaRPr b="1" sz="1800">
              <a:solidFill>
                <a:srgbClr val="CC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de" sz="1600">
                <a:solidFill>
                  <a:srgbClr val="0033B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const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" sz="1600">
                <a:solidFill>
                  <a:srgbClr val="067D17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'button</a:t>
            </a:r>
            <a:r>
              <a:rPr lang="de" sz="1600">
                <a:solidFill>
                  <a:srgbClr val="067D17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" sz="1600">
                <a:solidFill>
                  <a:srgbClr val="067D17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'click'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" sz="1600">
                <a:solidFill>
                  <a:srgbClr val="0033B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" sz="1600">
                <a:solidFill>
                  <a:srgbClr val="067D17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'Button was clicked'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});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2" name="Google Shape;292;p47"/>
          <p:cNvSpPr txBox="1"/>
          <p:nvPr/>
        </p:nvSpPr>
        <p:spPr>
          <a:xfrm>
            <a:off x="5666250" y="266050"/>
            <a:ext cx="3364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CC0000"/>
                </a:solidFill>
              </a:rPr>
              <a:t>Exkurs DOM API</a:t>
            </a:r>
            <a:br>
              <a:rPr b="1" lang="de" sz="2000">
                <a:solidFill>
                  <a:srgbClr val="067D17"/>
                </a:solidFill>
              </a:rPr>
            </a:br>
            <a:br>
              <a:rPr b="1" lang="de" sz="2000">
                <a:solidFill>
                  <a:srgbClr val="067D17"/>
                </a:solidFill>
              </a:rPr>
            </a:br>
            <a:r>
              <a:rPr b="1" lang="de" sz="2000">
                <a:solidFill>
                  <a:srgbClr val="067D17"/>
                </a:solidFill>
              </a:rPr>
              <a:t>Fügt den Button einen `Click`-Handler hinzu.</a:t>
            </a:r>
            <a:endParaRPr b="1" sz="2000">
              <a:solidFill>
                <a:srgbClr val="067D17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APIs</a:t>
            </a:r>
            <a:endParaRPr/>
          </a:p>
        </p:txBody>
      </p:sp>
      <p:sp>
        <p:nvSpPr>
          <p:cNvPr id="298" name="Google Shape;298;p48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8"/>
          <p:cNvSpPr txBox="1"/>
          <p:nvPr/>
        </p:nvSpPr>
        <p:spPr>
          <a:xfrm>
            <a:off x="488200" y="830450"/>
            <a:ext cx="7933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HTML5 APIs</a:t>
            </a:r>
            <a:r>
              <a:rPr lang="de" sz="1500">
                <a:solidFill>
                  <a:schemeClr val="dk2"/>
                </a:solidFill>
              </a:rPr>
              <a:t> bieten Entwicklern Schnittstellen, mit denen sie </a:t>
            </a:r>
            <a:r>
              <a:rPr b="1" lang="de" sz="1500">
                <a:solidFill>
                  <a:schemeClr val="dk2"/>
                </a:solidFill>
              </a:rPr>
              <a:t>fortschrittliche Funktionen</a:t>
            </a:r>
            <a:r>
              <a:rPr lang="de" sz="1500">
                <a:solidFill>
                  <a:schemeClr val="dk2"/>
                </a:solidFill>
              </a:rPr>
              <a:t> und interaktive Inhalte in Webanwendungen integrieren können.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Beispielsweise APIs für Drag-and-Drop, Offline-Anwendungen, </a:t>
            </a:r>
            <a:r>
              <a:rPr lang="de" sz="1500">
                <a:solidFill>
                  <a:schemeClr val="dk2"/>
                </a:solidFill>
              </a:rPr>
              <a:t>Lokalisierung</a:t>
            </a:r>
            <a:r>
              <a:rPr lang="de" sz="1500">
                <a:solidFill>
                  <a:schemeClr val="dk2"/>
                </a:solidFill>
              </a:rPr>
              <a:t> und die Interaktion mit Multimedia-Elementen wie Video und Audio.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 u="sng">
                <a:solidFill>
                  <a:schemeClr val="hlink"/>
                </a:solidFill>
                <a:hlinkClick r:id="rId3"/>
              </a:rPr>
              <a:t>https://developer.mozilla.org/en-US/docs/Web/API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de" sz="1500">
                <a:solidFill>
                  <a:schemeClr val="dk2"/>
                </a:solidFill>
              </a:rPr>
            </a:br>
            <a:endParaRPr/>
          </a:p>
        </p:txBody>
      </p:sp>
      <p:sp>
        <p:nvSpPr>
          <p:cNvPr id="300" name="Google Shape;300;p48"/>
          <p:cNvSpPr txBox="1"/>
          <p:nvPr/>
        </p:nvSpPr>
        <p:spPr>
          <a:xfrm>
            <a:off x="386175" y="2528450"/>
            <a:ext cx="43563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Document Object Model (DOM)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Geolocation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Web Storage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Fetch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Canvas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Web Audio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WebRTC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Media Capture and Streams API</a:t>
            </a:r>
            <a:endParaRPr/>
          </a:p>
        </p:txBody>
      </p:sp>
      <p:sp>
        <p:nvSpPr>
          <p:cNvPr id="301" name="Google Shape;301;p48"/>
          <p:cNvSpPr txBox="1"/>
          <p:nvPr/>
        </p:nvSpPr>
        <p:spPr>
          <a:xfrm>
            <a:off x="4812100" y="2475525"/>
            <a:ext cx="36093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WebSockets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Web Animations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File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Notification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Payment Request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IndexedDB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History API</a:t>
            </a:r>
            <a:endParaRPr sz="15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de" sz="1500">
                <a:solidFill>
                  <a:schemeClr val="dk2"/>
                </a:solidFill>
              </a:rPr>
              <a:t>Drag and Drop API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9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9"/>
          <p:cNvSpPr txBox="1"/>
          <p:nvPr/>
        </p:nvSpPr>
        <p:spPr>
          <a:xfrm>
            <a:off x="557950" y="167100"/>
            <a:ext cx="80901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&gt;Hello Camera&lt;/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video </a:t>
            </a:r>
            <a:r>
              <a:rPr lang="de" sz="16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autoplay playsinline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video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800">
              <a:solidFill>
                <a:srgbClr val="CC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de" sz="1600">
                <a:solidFill>
                  <a:srgbClr val="0033B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const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video 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" sz="1600">
                <a:solidFill>
                  <a:srgbClr val="067D17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'video'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// Media Capture and Streams API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navigator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871094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mediaDevices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getUserMedia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({ </a:t>
            </a:r>
            <a:r>
              <a:rPr lang="de" sz="1600">
                <a:solidFill>
                  <a:srgbClr val="871094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video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de" sz="1600">
                <a:solidFill>
                  <a:srgbClr val="0033B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true 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.</a:t>
            </a:r>
            <a:r>
              <a:rPr lang="de" sz="1600">
                <a:solidFill>
                  <a:srgbClr val="7A7A43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((stream) =&gt; {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de" sz="1600">
                <a:solidFill>
                  <a:srgbClr val="83009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video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600">
                <a:solidFill>
                  <a:srgbClr val="871094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srcObject </a:t>
            </a: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stream;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});</a:t>
            </a:r>
            <a:endParaRPr sz="1600">
              <a:solidFill>
                <a:srgbClr val="080808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6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de" sz="16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8" name="Google Shape;308;p49"/>
          <p:cNvSpPr txBox="1"/>
          <p:nvPr/>
        </p:nvSpPr>
        <p:spPr>
          <a:xfrm>
            <a:off x="5666250" y="266050"/>
            <a:ext cx="3364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CC0000"/>
                </a:solidFill>
              </a:rPr>
              <a:t>Exkurs Media Capture API</a:t>
            </a:r>
            <a:br>
              <a:rPr b="1" lang="de" sz="2000">
                <a:solidFill>
                  <a:srgbClr val="067D17"/>
                </a:solidFill>
              </a:rPr>
            </a:br>
            <a:br>
              <a:rPr b="1" lang="de" sz="2000">
                <a:solidFill>
                  <a:srgbClr val="067D17"/>
                </a:solidFill>
              </a:rPr>
            </a:br>
            <a:r>
              <a:rPr b="1" lang="de" sz="2000">
                <a:solidFill>
                  <a:srgbClr val="067D17"/>
                </a:solidFill>
              </a:rPr>
              <a:t>Öffnet die Kamera und streamt den Inhalt in das Video-Element.</a:t>
            </a:r>
            <a:endParaRPr b="1" sz="2000">
              <a:solidFill>
                <a:srgbClr val="067D17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Security Policies</a:t>
            </a:r>
            <a:endParaRPr/>
          </a:p>
        </p:txBody>
      </p:sp>
      <p:sp>
        <p:nvSpPr>
          <p:cNvPr id="314" name="Google Shape;314;p50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0"/>
          <p:cNvSpPr txBox="1"/>
          <p:nvPr/>
        </p:nvSpPr>
        <p:spPr>
          <a:xfrm>
            <a:off x="488200" y="830450"/>
            <a:ext cx="7933200" cy="3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Sicherheitsrichtlinien (Security Policies)</a:t>
            </a:r>
            <a:r>
              <a:rPr lang="de" sz="1500">
                <a:solidFill>
                  <a:schemeClr val="dk2"/>
                </a:solidFill>
              </a:rPr>
              <a:t> dienen dazu, die Sicherheit beim Browsen von Webseiten zu erhöhen. Sie </a:t>
            </a:r>
            <a:r>
              <a:rPr b="1" lang="de" sz="1500">
                <a:solidFill>
                  <a:schemeClr val="dk2"/>
                </a:solidFill>
              </a:rPr>
              <a:t>schränken schädliche Aktionen ein</a:t>
            </a:r>
            <a:r>
              <a:rPr lang="de" sz="1500">
                <a:solidFill>
                  <a:schemeClr val="dk2"/>
                </a:solidFill>
              </a:rPr>
              <a:t>, die über Webseiten ausgeführt werden könnten, indem sie bestimmte Regeln und Beschränkungen für die Ausführung von Scripts und den Zugriff auf Ressourcen festlegen.</a:t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Same-Origin-Policy (SOP)</a:t>
            </a:r>
            <a:br>
              <a:rPr b="1" lang="de" sz="1300">
                <a:solidFill>
                  <a:schemeClr val="dk1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Eine Sicherheitsrichtlinie, die besagt, dass ein Webbrowser eine Webseite daran hindert, auf Daten zuzugreifen, die von einer anderen Webseite stammen.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 u="sng">
                <a:solidFill>
                  <a:schemeClr val="hlink"/>
                </a:solidFill>
                <a:hlinkClick r:id="rId3"/>
              </a:rPr>
              <a:t>https://developer.mozilla.org/en-US/docs/Web/Security/Same-origin_policy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de" sz="1500">
                <a:solidFill>
                  <a:schemeClr val="dk2"/>
                </a:solidFill>
              </a:rPr>
              <a:t>Content Security Policy (CSP)</a:t>
            </a:r>
            <a:br>
              <a:rPr b="1"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Eine zusätzliche Sicherheitsebene, die es Webentwicklern ermöglicht, bestimmte Sicherheitsrichtlinien durchzusetzen.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 u="sng">
                <a:solidFill>
                  <a:schemeClr val="hlink"/>
                </a:solidFill>
                <a:hlinkClick r:id="rId4"/>
              </a:rPr>
              <a:t>https://developer.mozilla.org/en-US/docs/Web/HTTP/CSP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Exkurs Same Origin Policy</a:t>
            </a:r>
            <a:endParaRPr/>
          </a:p>
        </p:txBody>
      </p:sp>
      <p:sp>
        <p:nvSpPr>
          <p:cNvPr id="321" name="Google Shape;321;p51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1"/>
          <p:cNvSpPr txBox="1"/>
          <p:nvPr/>
        </p:nvSpPr>
        <p:spPr>
          <a:xfrm>
            <a:off x="6791175" y="1359975"/>
            <a:ext cx="23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51"/>
          <p:cNvSpPr txBox="1"/>
          <p:nvPr/>
        </p:nvSpPr>
        <p:spPr>
          <a:xfrm>
            <a:off x="6272300" y="1231800"/>
            <a:ext cx="2788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Die </a:t>
            </a:r>
            <a:r>
              <a:rPr b="1" lang="de"/>
              <a:t>fetch-API</a:t>
            </a:r>
            <a:r>
              <a:rPr lang="de"/>
              <a:t> führt einen HTTP-Request in JavaScript aus.</a:t>
            </a:r>
            <a:br>
              <a:rPr lang="de"/>
            </a:br>
            <a:br>
              <a:rPr lang="de"/>
            </a:br>
            <a:r>
              <a:rPr lang="de"/>
              <a:t>www.orf.at → </a:t>
            </a:r>
            <a:r>
              <a:rPr lang="de" u="sng">
                <a:solidFill>
                  <a:schemeClr val="hlink"/>
                </a:solidFill>
                <a:hlinkClick r:id="rId3"/>
              </a:rPr>
              <a:t>www.orf.a</a:t>
            </a:r>
            <a:r>
              <a:rPr lang="de"/>
              <a:t>t</a:t>
            </a:r>
            <a:br>
              <a:rPr lang="de"/>
            </a:br>
            <a:r>
              <a:rPr b="1" lang="de"/>
              <a:t>Same Origin</a:t>
            </a:r>
            <a:br>
              <a:rPr lang="de"/>
            </a:br>
            <a:r>
              <a:rPr lang="de"/>
              <a:t>Erlaubt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4"/>
              </a:rPr>
              <a:t>www.orf.at</a:t>
            </a:r>
            <a:r>
              <a:rPr lang="de"/>
              <a:t> → </a:t>
            </a:r>
            <a:r>
              <a:rPr lang="de" u="sng">
                <a:solidFill>
                  <a:schemeClr val="hlink"/>
                </a:solidFill>
                <a:hlinkClick r:id="rId5"/>
              </a:rPr>
              <a:t>www.google.com</a:t>
            </a:r>
            <a:br>
              <a:rPr lang="de"/>
            </a:br>
            <a:r>
              <a:rPr b="1" lang="de"/>
              <a:t>Cross Origin</a:t>
            </a:r>
            <a:br>
              <a:rPr lang="de"/>
            </a:br>
            <a:r>
              <a:rPr lang="de"/>
              <a:t>Der Browser blockiert die Antwort von Google</a:t>
            </a:r>
            <a:endParaRPr/>
          </a:p>
        </p:txBody>
      </p:sp>
      <p:pic>
        <p:nvPicPr>
          <p:cNvPr id="324" name="Google Shape;324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054675"/>
            <a:ext cx="6119900" cy="363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00" y="1118550"/>
            <a:ext cx="4622275" cy="3466698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Sir Tim Berners Lee, CERN 1990</a:t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5596825" y="1324775"/>
            <a:ext cx="3413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Tim Berners-Lee erfand die Grundbausteine des heutigen Web:</a:t>
            </a:r>
            <a:br>
              <a:rPr lang="de">
                <a:solidFill>
                  <a:schemeClr val="dk2"/>
                </a:solidFill>
              </a:rPr>
            </a:br>
            <a:br>
              <a:rPr lang="de">
                <a:solidFill>
                  <a:schemeClr val="dk2"/>
                </a:solidFill>
              </a:rPr>
            </a:br>
            <a:r>
              <a:rPr lang="de">
                <a:solidFill>
                  <a:schemeClr val="dk2"/>
                </a:solidFill>
              </a:rPr>
              <a:t>- </a:t>
            </a:r>
            <a:r>
              <a:rPr b="1" lang="de">
                <a:solidFill>
                  <a:schemeClr val="dk2"/>
                </a:solidFill>
              </a:rPr>
              <a:t>HTTP-</a:t>
            </a:r>
            <a:r>
              <a:rPr b="1" lang="de">
                <a:solidFill>
                  <a:schemeClr val="dk2"/>
                </a:solidFill>
              </a:rPr>
              <a:t>Protocol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- </a:t>
            </a:r>
            <a:r>
              <a:rPr b="1" lang="de">
                <a:solidFill>
                  <a:schemeClr val="dk2"/>
                </a:solidFill>
              </a:rPr>
              <a:t>HTML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- </a:t>
            </a:r>
            <a:r>
              <a:rPr b="1" lang="de">
                <a:solidFill>
                  <a:schemeClr val="dk2"/>
                </a:solidFill>
              </a:rPr>
              <a:t>URL</a:t>
            </a:r>
            <a:br>
              <a:rPr b="1" lang="de">
                <a:solidFill>
                  <a:schemeClr val="dk2"/>
                </a:solidFill>
              </a:rPr>
            </a:br>
            <a:br>
              <a:rPr b="1" lang="de">
                <a:solidFill>
                  <a:schemeClr val="dk2"/>
                </a:solidFill>
              </a:rPr>
            </a:br>
            <a:r>
              <a:rPr lang="de">
                <a:solidFill>
                  <a:schemeClr val="dk2"/>
                </a:solidFill>
              </a:rPr>
              <a:t>Er </a:t>
            </a:r>
            <a:r>
              <a:rPr lang="de">
                <a:solidFill>
                  <a:schemeClr val="dk2"/>
                </a:solidFill>
              </a:rPr>
              <a:t>programmierte</a:t>
            </a:r>
            <a:r>
              <a:rPr lang="de">
                <a:solidFill>
                  <a:schemeClr val="dk2"/>
                </a:solidFill>
              </a:rPr>
              <a:t> auch den ersten:</a:t>
            </a:r>
            <a:br>
              <a:rPr b="1" lang="de">
                <a:solidFill>
                  <a:schemeClr val="dk2"/>
                </a:solidFill>
              </a:rPr>
            </a:br>
            <a:r>
              <a:rPr b="1" lang="de">
                <a:solidFill>
                  <a:schemeClr val="dk2"/>
                </a:solidFill>
              </a:rPr>
              <a:t>- Browser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2"/>
                </a:solidFill>
              </a:rPr>
              <a:t>- HTTP-Server</a:t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2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Anatomy </a:t>
            </a:r>
            <a:r>
              <a:rPr lang="de">
                <a:solidFill>
                  <a:schemeClr val="dk2"/>
                </a:solidFill>
              </a:rPr>
              <a:t>of an </a:t>
            </a:r>
            <a:r>
              <a:rPr lang="de">
                <a:solidFill>
                  <a:schemeClr val="dk2"/>
                </a:solidFill>
              </a:rPr>
              <a:t>HTML-Element</a:t>
            </a:r>
            <a:endParaRPr/>
          </a:p>
        </p:txBody>
      </p:sp>
      <p:sp>
        <p:nvSpPr>
          <p:cNvPr id="330" name="Google Shape;330;p52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1" name="Google Shape;33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1111675"/>
            <a:ext cx="6667500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3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Anatomy </a:t>
            </a:r>
            <a:r>
              <a:rPr lang="de">
                <a:solidFill>
                  <a:schemeClr val="dk2"/>
                </a:solidFill>
              </a:rPr>
              <a:t>of an </a:t>
            </a:r>
            <a:r>
              <a:rPr lang="de">
                <a:solidFill>
                  <a:schemeClr val="dk2"/>
                </a:solidFill>
              </a:rPr>
              <a:t>HTML-Element</a:t>
            </a:r>
            <a:endParaRPr/>
          </a:p>
        </p:txBody>
      </p:sp>
      <p:sp>
        <p:nvSpPr>
          <p:cNvPr id="337" name="Google Shape;337;p53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300" y="1300913"/>
            <a:ext cx="6667500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4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Anatomy of an HTML-Element</a:t>
            </a:r>
            <a:endParaRPr/>
          </a:p>
        </p:txBody>
      </p:sp>
      <p:sp>
        <p:nvSpPr>
          <p:cNvPr id="344" name="Google Shape;344;p54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1290638"/>
            <a:ext cx="6667500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5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Anatomy of an HTML-Element</a:t>
            </a:r>
            <a:endParaRPr/>
          </a:p>
        </p:txBody>
      </p:sp>
      <p:sp>
        <p:nvSpPr>
          <p:cNvPr id="351" name="Google Shape;351;p55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025" y="1072325"/>
            <a:ext cx="5865939" cy="332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6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Anatomy of an HTML-Element</a:t>
            </a:r>
            <a:endParaRPr/>
          </a:p>
        </p:txBody>
      </p:sp>
      <p:sp>
        <p:nvSpPr>
          <p:cNvPr id="358" name="Google Shape;358;p56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Google Shape;35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1666875"/>
            <a:ext cx="6667500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7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Exkurs: </a:t>
            </a:r>
            <a:r>
              <a:rPr b="1" lang="de">
                <a:solidFill>
                  <a:srgbClr val="CC0000"/>
                </a:solidFill>
              </a:rPr>
              <a:t>Link Navigation (1)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365" name="Google Shape;365;p57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7"/>
          <p:cNvSpPr txBox="1"/>
          <p:nvPr/>
        </p:nvSpPr>
        <p:spPr>
          <a:xfrm>
            <a:off x="488200" y="952500"/>
            <a:ext cx="80553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Anchor mit Text-Content --&gt;</a:t>
            </a:r>
            <a:endParaRPr b="1"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" sz="1800" u="sng">
                <a:solidFill>
                  <a:schemeClr val="hlink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https://www.orf.at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ORF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Anchor mit HTML-Content --&gt;</a:t>
            </a:r>
            <a:endParaRPr b="1"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https://www.orf.at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&gt;ORF&lt;/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8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CC0000"/>
                </a:solidFill>
              </a:rPr>
              <a:t>Exkurs: Button Navigation (2)</a:t>
            </a:r>
            <a:endParaRPr/>
          </a:p>
        </p:txBody>
      </p:sp>
      <p:sp>
        <p:nvSpPr>
          <p:cNvPr id="372" name="Google Shape;372;p58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8"/>
          <p:cNvSpPr txBox="1"/>
          <p:nvPr/>
        </p:nvSpPr>
        <p:spPr>
          <a:xfrm>
            <a:off x="488200" y="876300"/>
            <a:ext cx="80553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Button mit JavaScript onclick-Handler --&gt;</a:t>
            </a:r>
            <a:endParaRPr b="1"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 </a:t>
            </a: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" sz="1800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location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" sz="1800">
                <a:solidFill>
                  <a:srgbClr val="87109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'https://www.orf.at'"   </a:t>
            </a:r>
            <a:endParaRPr sz="1800">
              <a:solidFill>
                <a:srgbClr val="067D1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type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="button"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 ORF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CC0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Button ohne JavaScript --&gt;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 </a:t>
            </a: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formaction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="https://www.orf.at"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&gt;ORF&lt;/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b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Button ohne JavaScript; nicht valides HTML5 :-( --&gt;</a:t>
            </a:r>
            <a:endParaRPr b="1"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 sz="1800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 sz="18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="https://www.orf.at"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&gt;ORF&lt;/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 sz="18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9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W3C Validator</a:t>
            </a:r>
            <a:endParaRPr/>
          </a:p>
        </p:txBody>
      </p:sp>
      <p:sp>
        <p:nvSpPr>
          <p:cNvPr id="379" name="Google Shape;379;p59"/>
          <p:cNvSpPr txBox="1"/>
          <p:nvPr/>
        </p:nvSpPr>
        <p:spPr>
          <a:xfrm>
            <a:off x="488200" y="883075"/>
            <a:ext cx="79332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Das W3C (World Wide Web Consortium) bietet einen </a:t>
            </a:r>
            <a:r>
              <a:rPr b="1" lang="de" sz="1500">
                <a:solidFill>
                  <a:schemeClr val="dk2"/>
                </a:solidFill>
              </a:rPr>
              <a:t>Validator</a:t>
            </a:r>
            <a:r>
              <a:rPr lang="de" sz="1500">
                <a:solidFill>
                  <a:schemeClr val="dk2"/>
                </a:solidFill>
              </a:rPr>
              <a:t>, der es Entwicklern ermöglicht, HTML- (und CSS-) Markup auf Konformität mit den Standards zu überprüfen.</a:t>
            </a:r>
            <a:br>
              <a:rPr lang="de" sz="1500">
                <a:solidFill>
                  <a:schemeClr val="dk2"/>
                </a:solidFill>
              </a:rPr>
            </a:b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Wenn das Markup diese Validierung besteht, bedeutet das, dass es den </a:t>
            </a:r>
            <a:r>
              <a:rPr b="1" lang="de" sz="1500">
                <a:solidFill>
                  <a:schemeClr val="dk2"/>
                </a:solidFill>
              </a:rPr>
              <a:t>etablierten Webstandards</a:t>
            </a:r>
            <a:r>
              <a:rPr lang="de" sz="1500">
                <a:solidFill>
                  <a:schemeClr val="dk2"/>
                </a:solidFill>
              </a:rPr>
              <a:t> entspricht.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u="sng">
                <a:solidFill>
                  <a:schemeClr val="hlink"/>
                </a:solidFill>
                <a:hlinkClick r:id="rId3"/>
              </a:rPr>
              <a:t>https://validator.w3.org/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380" name="Google Shape;380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31575"/>
            <a:ext cx="8839204" cy="2382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0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W3C Validator</a:t>
            </a:r>
            <a:endParaRPr/>
          </a:p>
        </p:txBody>
      </p:sp>
      <p:sp>
        <p:nvSpPr>
          <p:cNvPr id="386" name="Google Shape;386;p60"/>
          <p:cNvSpPr txBox="1"/>
          <p:nvPr/>
        </p:nvSpPr>
        <p:spPr>
          <a:xfrm>
            <a:off x="488200" y="883075"/>
            <a:ext cx="793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387" name="Google Shape;387;p60"/>
          <p:cNvSpPr txBox="1"/>
          <p:nvPr/>
        </p:nvSpPr>
        <p:spPr>
          <a:xfrm>
            <a:off x="152400" y="1219200"/>
            <a:ext cx="8770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 Button ohne JavaScript; nicht valides HTML5 :-( --&gt;</a:t>
            </a:r>
            <a:endParaRPr b="1" sz="1800">
              <a:solidFill>
                <a:srgbClr val="080808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" sz="1800">
                <a:solidFill>
                  <a:srgbClr val="0033B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 sz="1800">
                <a:solidFill>
                  <a:srgbClr val="174A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 sz="1800">
                <a:solidFill>
                  <a:srgbClr val="067D17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="https://www.orf.at"</a:t>
            </a: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 sz="1800">
                <a:solidFill>
                  <a:srgbClr val="0033B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&gt;ORF&lt;/</a:t>
            </a:r>
            <a:r>
              <a:rPr lang="de" sz="1800">
                <a:solidFill>
                  <a:srgbClr val="0033B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080808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" sz="1800">
                <a:solidFill>
                  <a:srgbClr val="0033B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 sz="1800">
                <a:solidFill>
                  <a:srgbClr val="08080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/>
          </a:p>
        </p:txBody>
      </p:sp>
      <p:pic>
        <p:nvPicPr>
          <p:cNvPr id="388" name="Google Shape;38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64600"/>
            <a:ext cx="8839199" cy="1829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Semantic Markup</a:t>
            </a:r>
            <a:endParaRPr/>
          </a:p>
        </p:txBody>
      </p:sp>
      <p:sp>
        <p:nvSpPr>
          <p:cNvPr id="394" name="Google Shape;394;p61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5" name="Google Shape;39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075" y="853975"/>
            <a:ext cx="6447449" cy="428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Modernes </a:t>
            </a:r>
            <a:r>
              <a:rPr lang="de">
                <a:solidFill>
                  <a:schemeClr val="dk2"/>
                </a:solidFill>
              </a:rPr>
              <a:t>Internet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710650"/>
            <a:ext cx="8520600" cy="4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 sz="6015"/>
              <a:t>1990 - Tim Berners-Lee/CERN: </a:t>
            </a:r>
            <a:r>
              <a:rPr b="1" lang="de" sz="6015"/>
              <a:t>HTML, HTTP, URL, HTTP-Server, Browser</a:t>
            </a:r>
            <a:br>
              <a:rPr b="1" lang="de" sz="6015"/>
            </a:br>
            <a:r>
              <a:rPr lang="de" sz="6015"/>
              <a:t>1991</a:t>
            </a:r>
            <a:r>
              <a:rPr b="1" lang="de" sz="6015"/>
              <a:t> - HTML Draft</a:t>
            </a:r>
            <a:br>
              <a:rPr b="1" lang="de" sz="6015"/>
            </a:br>
            <a:r>
              <a:rPr lang="de" sz="6015"/>
              <a:t>1995</a:t>
            </a:r>
            <a:r>
              <a:rPr b="1" lang="de" sz="6015"/>
              <a:t> - HTML 2</a:t>
            </a:r>
            <a:r>
              <a:rPr lang="de" sz="6015"/>
              <a:t>: Erster </a:t>
            </a:r>
            <a:r>
              <a:rPr lang="de" sz="6015"/>
              <a:t>offizieller</a:t>
            </a:r>
            <a:r>
              <a:rPr lang="de" sz="6015"/>
              <a:t> HTML Standard </a:t>
            </a:r>
            <a:br>
              <a:rPr b="1" lang="de" sz="6015"/>
            </a:br>
            <a:r>
              <a:rPr lang="de" sz="6015"/>
              <a:t>1994 - Tim Berners-Lee:</a:t>
            </a:r>
            <a:r>
              <a:rPr b="1" lang="de" sz="6015"/>
              <a:t> World Wide Web Consortium (W3C)</a:t>
            </a:r>
            <a:br>
              <a:rPr b="1" lang="de" sz="6015"/>
            </a:br>
            <a:r>
              <a:rPr lang="de" sz="6015"/>
              <a:t>1994 - Marc Mosaic: </a:t>
            </a:r>
            <a:r>
              <a:rPr b="1" lang="de" sz="6015"/>
              <a:t>Netscape Navigator</a:t>
            </a:r>
            <a:br>
              <a:rPr b="1" lang="de" sz="6015"/>
            </a:br>
            <a:r>
              <a:rPr lang="de" sz="6015"/>
              <a:t>1994 - Håkon Lie</a:t>
            </a:r>
            <a:r>
              <a:rPr b="1" lang="de" sz="6015"/>
              <a:t>: CSS</a:t>
            </a:r>
            <a:br>
              <a:rPr b="1" lang="de" sz="6015"/>
            </a:br>
            <a:r>
              <a:rPr lang="de" sz="6015"/>
              <a:t>1995 - Brendan Eich/Netscape:</a:t>
            </a:r>
            <a:r>
              <a:rPr b="1" lang="de" sz="6015"/>
              <a:t> Javascript</a:t>
            </a:r>
            <a:br>
              <a:rPr b="1" lang="de" sz="6015"/>
            </a:br>
            <a:r>
              <a:rPr lang="de" sz="6015"/>
              <a:t>1995 - Microsoft:</a:t>
            </a:r>
            <a:r>
              <a:rPr b="1" lang="de" sz="6015"/>
              <a:t> Internet Explorer </a:t>
            </a:r>
            <a:r>
              <a:rPr lang="de" sz="6015"/>
              <a:t>(1999: 99% </a:t>
            </a:r>
            <a:r>
              <a:rPr lang="de" sz="6015"/>
              <a:t>Market Share</a:t>
            </a:r>
            <a:r>
              <a:rPr lang="de" sz="6015"/>
              <a:t>)</a:t>
            </a:r>
            <a:br>
              <a:rPr b="1" lang="de" sz="6015"/>
            </a:br>
            <a:r>
              <a:rPr lang="de" sz="6015"/>
              <a:t>1996 - Browser Wars:</a:t>
            </a:r>
            <a:r>
              <a:rPr b="1" lang="de" sz="6015"/>
              <a:t> Internet Explorer vs Netscape</a:t>
            </a:r>
            <a:br>
              <a:rPr b="1" lang="de" sz="6015"/>
            </a:br>
            <a:r>
              <a:rPr lang="de" sz="6015"/>
              <a:t>1997 - </a:t>
            </a:r>
            <a:r>
              <a:rPr b="1" lang="de" sz="6015"/>
              <a:t>HTML 4</a:t>
            </a:r>
            <a:br>
              <a:rPr b="1" lang="de" sz="6015"/>
            </a:br>
            <a:r>
              <a:rPr lang="de" sz="6015"/>
              <a:t>2000 - Netscape: </a:t>
            </a:r>
            <a:r>
              <a:rPr b="1" lang="de" sz="6015"/>
              <a:t>Mozilla Foundation</a:t>
            </a:r>
            <a:br>
              <a:rPr lang="de" sz="6015"/>
            </a:br>
            <a:r>
              <a:rPr lang="de" sz="6015"/>
              <a:t>2002 - Mozilla: </a:t>
            </a:r>
            <a:r>
              <a:rPr b="1" lang="de" sz="6015"/>
              <a:t>Firefox</a:t>
            </a:r>
            <a:br>
              <a:rPr b="1" lang="de" sz="6015"/>
            </a:br>
            <a:r>
              <a:rPr lang="de" sz="6015"/>
              <a:t>2003</a:t>
            </a:r>
            <a:r>
              <a:rPr b="1" lang="de" sz="6015"/>
              <a:t> </a:t>
            </a:r>
            <a:r>
              <a:rPr lang="de" sz="6015"/>
              <a:t>-</a:t>
            </a:r>
            <a:r>
              <a:rPr b="1" lang="de" sz="6015"/>
              <a:t> </a:t>
            </a:r>
            <a:r>
              <a:rPr lang="de" sz="6015"/>
              <a:t>Apple</a:t>
            </a:r>
            <a:r>
              <a:rPr b="1" lang="de" sz="6015"/>
              <a:t>: Safari</a:t>
            </a:r>
            <a:br>
              <a:rPr lang="de" sz="6015"/>
            </a:br>
            <a:r>
              <a:rPr lang="de" sz="6015"/>
              <a:t>2008 - Google: </a:t>
            </a:r>
            <a:r>
              <a:rPr b="1" lang="de" sz="6015"/>
              <a:t>Chrome</a:t>
            </a:r>
            <a:br>
              <a:rPr b="1" lang="de" sz="6015"/>
            </a:br>
            <a:r>
              <a:rPr lang="de" sz="6015"/>
              <a:t>2010</a:t>
            </a:r>
            <a:r>
              <a:rPr b="1" lang="de" sz="6015"/>
              <a:t> - Responsive </a:t>
            </a:r>
            <a:r>
              <a:rPr b="1" lang="de" sz="6015"/>
              <a:t>Web Design</a:t>
            </a:r>
            <a:r>
              <a:rPr b="1" lang="de" sz="6015"/>
              <a:t> </a:t>
            </a:r>
            <a:r>
              <a:rPr lang="de" sz="6015"/>
              <a:t>(</a:t>
            </a:r>
            <a:r>
              <a:rPr lang="de" sz="6015"/>
              <a:t>Ethan Marcotte, A List Apart</a:t>
            </a:r>
            <a:r>
              <a:rPr lang="de" sz="6015"/>
              <a:t>)</a:t>
            </a:r>
            <a:br>
              <a:rPr b="1" lang="de" sz="6015"/>
            </a:br>
            <a:r>
              <a:rPr lang="de" sz="6015"/>
              <a:t>2014</a:t>
            </a:r>
            <a:r>
              <a:rPr b="1" lang="de" sz="6015"/>
              <a:t> - </a:t>
            </a:r>
            <a:r>
              <a:rPr b="1" lang="de" sz="6015"/>
              <a:t>HTML 5</a:t>
            </a:r>
            <a:br>
              <a:rPr b="1" lang="de" sz="6015"/>
            </a:br>
            <a:r>
              <a:rPr lang="de" sz="6015"/>
              <a:t>2015</a:t>
            </a:r>
            <a:r>
              <a:rPr b="1" lang="de" sz="6015"/>
              <a:t> - ECMAScript 2015</a:t>
            </a:r>
            <a:br>
              <a:rPr b="1" lang="de" sz="6015"/>
            </a:br>
            <a:r>
              <a:rPr lang="de" sz="6015"/>
              <a:t>2017</a:t>
            </a:r>
            <a:r>
              <a:rPr b="1" lang="de" sz="6015"/>
              <a:t> - PWA: </a:t>
            </a:r>
            <a:r>
              <a:rPr lang="de" sz="6015"/>
              <a:t>Progressive Web Apps</a:t>
            </a:r>
            <a:br>
              <a:rPr lang="de" sz="6015"/>
            </a:br>
            <a:r>
              <a:rPr lang="de" sz="6015"/>
              <a:t>2023 - </a:t>
            </a:r>
            <a:r>
              <a:rPr b="1" lang="de" sz="6015"/>
              <a:t>ECMAScript 2023</a:t>
            </a:r>
            <a:endParaRPr b="1" sz="6015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2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HTML5 Semantic Markup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1" name="Google Shape;401;p62"/>
          <p:cNvSpPr txBox="1"/>
          <p:nvPr/>
        </p:nvSpPr>
        <p:spPr>
          <a:xfrm>
            <a:off x="488200" y="883075"/>
            <a:ext cx="7933200" cy="48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&lt;header&gt;</a:t>
            </a:r>
            <a:br>
              <a:rPr b="1" lang="de" sz="1500">
                <a:solidFill>
                  <a:schemeClr val="dk2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Kopfbereich einer Webseite oder eines Abschnitts.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Könnte den Seitentitel, das Logo, die Hauptnavigation oder andere einleitende Inhalte enthalten</a:t>
            </a:r>
            <a:r>
              <a:rPr lang="de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&lt;nav&gt;</a:t>
            </a:r>
            <a:br>
              <a:rPr b="1" lang="de" sz="1600">
                <a:solidFill>
                  <a:srgbClr val="38761D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Hauptnavigation einer Webseite.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Sollte nur für </a:t>
            </a:r>
            <a:r>
              <a:rPr lang="de" sz="1500">
                <a:solidFill>
                  <a:schemeClr val="dk2"/>
                </a:solidFill>
              </a:rPr>
              <a:t>Hauptnavigation Bereiche</a:t>
            </a:r>
            <a:r>
              <a:rPr lang="de" sz="1500">
                <a:solidFill>
                  <a:schemeClr val="dk2"/>
                </a:solidFill>
              </a:rPr>
              <a:t> verwendet werden und nicht für jede Gruppe von Links auf der Seite.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&lt;main&gt;</a:t>
            </a:r>
            <a:br>
              <a:rPr lang="de" sz="1100">
                <a:solidFill>
                  <a:schemeClr val="dk1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Hauptinhalt der Webseite.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Sollte einzigartig für das Dokument sein und nicht für Inhalte wiederholt werden, die über das gesamte Set von Dokumenten hinweg wiederholt werden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(z.B. Seitennavigation, Footer-Inhalte).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3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HTML5 Semantic Markup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7" name="Google Shape;407;p63"/>
          <p:cNvSpPr txBox="1"/>
          <p:nvPr/>
        </p:nvSpPr>
        <p:spPr>
          <a:xfrm>
            <a:off x="488200" y="883075"/>
            <a:ext cx="7933200" cy="45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&lt;article&gt;</a:t>
            </a:r>
            <a:br>
              <a:rPr lang="de" sz="1100">
                <a:solidFill>
                  <a:schemeClr val="dk1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Ein selbstständiger Abschnitt der Webseite.</a:t>
            </a:r>
            <a:br>
              <a:rPr b="1"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Ist thematisch ist der von den umgebenden Inhalten getrennt und eigenständig verständlich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(z.B. ein Blogpost, News einer Nachrichtenseite).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Kann &lt;header&gt;, &lt;footer&gt;, und andere semantische Elemente innerhalb enthalten.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&lt;aside&gt;</a:t>
            </a:r>
            <a:br>
              <a:rPr lang="de" sz="1100">
                <a:solidFill>
                  <a:schemeClr val="dk1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Gehören indirekt zum Hauptinhalt und werden oft als Sidebar präsentiert.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Zum Beispiel Werbung, Nutzerhinweise, oder Verweise auf verwandte Inhalte.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600">
                <a:solidFill>
                  <a:srgbClr val="38761D"/>
                </a:solidFill>
              </a:rPr>
              <a:t>&lt;footer&gt;</a:t>
            </a:r>
            <a:br>
              <a:rPr lang="de" sz="1100">
                <a:solidFill>
                  <a:schemeClr val="dk1"/>
                </a:solidFill>
              </a:rPr>
            </a:br>
            <a:r>
              <a:rPr b="1" lang="de" sz="1500">
                <a:solidFill>
                  <a:schemeClr val="dk2"/>
                </a:solidFill>
              </a:rPr>
              <a:t>Fußbereich einer Webseite oder eines Abschnitts.</a:t>
            </a:r>
            <a:br>
              <a:rPr lang="de" sz="1500">
                <a:solidFill>
                  <a:schemeClr val="dk2"/>
                </a:solidFill>
              </a:rPr>
            </a:br>
            <a:r>
              <a:rPr lang="de" sz="1500">
                <a:solidFill>
                  <a:schemeClr val="dk2"/>
                </a:solidFill>
              </a:rPr>
              <a:t>Könnte Informationen wie den Autor, Copyright-Informationen, Links zu verwandten Dokumenten usw. enthalten.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/>
          <p:nvPr>
            <p:ph type="title"/>
          </p:nvPr>
        </p:nvSpPr>
        <p:spPr>
          <a:xfrm>
            <a:off x="311700" y="140225"/>
            <a:ext cx="85206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HTML5 </a:t>
            </a:r>
            <a:r>
              <a:rPr lang="de">
                <a:solidFill>
                  <a:schemeClr val="dk2"/>
                </a:solidFill>
              </a:rPr>
              <a:t>Semantic “Hello World”</a:t>
            </a:r>
            <a:endParaRPr/>
          </a:p>
        </p:txBody>
      </p:sp>
      <p:sp>
        <p:nvSpPr>
          <p:cNvPr id="413" name="Google Shape;413;p64"/>
          <p:cNvSpPr txBox="1"/>
          <p:nvPr/>
        </p:nvSpPr>
        <p:spPr>
          <a:xfrm>
            <a:off x="488200" y="1111675"/>
            <a:ext cx="79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64"/>
          <p:cNvSpPr txBox="1"/>
          <p:nvPr/>
        </p:nvSpPr>
        <p:spPr>
          <a:xfrm>
            <a:off x="488200" y="876300"/>
            <a:ext cx="80553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&gt;Rezept&lt;/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="#"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&gt;Home&lt;/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de">
                <a:solidFill>
                  <a:srgbClr val="174AD4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de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="#"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&gt;Über mich&lt;/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article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h2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&gt;Kochrezept&lt;/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h2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article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footer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&gt;Copyright © 2023 Chefkoch&lt;/</a:t>
            </a:r>
            <a:r>
              <a:rPr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de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footer</a:t>
            </a:r>
            <a:r>
              <a:rPr lang="de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900" y="440675"/>
            <a:ext cx="7389377" cy="46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2913338" y="91675"/>
            <a:ext cx="315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/>
              <a:t>Netscape</a:t>
            </a:r>
            <a:r>
              <a:rPr b="1" lang="de" sz="1800"/>
              <a:t> Navigator 1994</a:t>
            </a:r>
            <a:endParaRPr b="1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63" y="143675"/>
            <a:ext cx="4509675" cy="506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45763" y="1887525"/>
            <a:ext cx="315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/>
              <a:t>Yahoo </a:t>
            </a:r>
            <a:r>
              <a:rPr b="1" lang="de" sz="1800"/>
              <a:t>1994</a:t>
            </a:r>
            <a:endParaRPr b="1"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HTML - Hypertext Markup Language</a:t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0" name="Google Shape;100;p20"/>
          <p:cNvSpPr txBox="1"/>
          <p:nvPr/>
        </p:nvSpPr>
        <p:spPr>
          <a:xfrm>
            <a:off x="605625" y="1404375"/>
            <a:ext cx="76098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Hypertext Markup Language (HTML) ist eine textbasierte </a:t>
            </a:r>
            <a:r>
              <a:rPr lang="de"/>
              <a:t>Auszeichnungssprache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600"/>
              <a:t>zur Strukturierung</a:t>
            </a:r>
            <a:r>
              <a:rPr lang="de"/>
              <a:t> elektronischer Dokumente wie Text mit Hyperlinks (...)</a:t>
            </a:r>
            <a:br>
              <a:rPr lang="de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Source: </a:t>
            </a:r>
            <a:r>
              <a:rPr i="1" lang="de" u="sng">
                <a:solidFill>
                  <a:schemeClr val="hlink"/>
                </a:solidFill>
                <a:hlinkClick r:id="rId3"/>
              </a:rPr>
              <a:t>https://de.wikipedia.org/wiki/Hypertext_Markup_Language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50" y="219050"/>
            <a:ext cx="8686648" cy="4928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/>
          <p:nvPr/>
        </p:nvSpPr>
        <p:spPr>
          <a:xfrm>
            <a:off x="2039975" y="1417025"/>
            <a:ext cx="1715400" cy="13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